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4"/>
  </p:sldMasterIdLst>
  <p:notesMasterIdLst>
    <p:notesMasterId r:id="rId25"/>
  </p:notesMasterIdLst>
  <p:sldIdLst>
    <p:sldId id="256" r:id="rId5"/>
    <p:sldId id="284" r:id="rId6"/>
    <p:sldId id="259" r:id="rId7"/>
    <p:sldId id="260" r:id="rId8"/>
    <p:sldId id="262" r:id="rId9"/>
    <p:sldId id="258" r:id="rId10"/>
    <p:sldId id="276" r:id="rId11"/>
    <p:sldId id="281" r:id="rId12"/>
    <p:sldId id="264" r:id="rId13"/>
    <p:sldId id="266" r:id="rId14"/>
    <p:sldId id="267" r:id="rId15"/>
    <p:sldId id="279" r:id="rId16"/>
    <p:sldId id="283" r:id="rId17"/>
    <p:sldId id="278" r:id="rId18"/>
    <p:sldId id="269" r:id="rId19"/>
    <p:sldId id="270" r:id="rId20"/>
    <p:sldId id="271" r:id="rId21"/>
    <p:sldId id="274" r:id="rId22"/>
    <p:sldId id="268" r:id="rId23"/>
    <p:sldId id="27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92"/>
    <a:srgbClr val="00629B"/>
    <a:srgbClr val="182B49"/>
    <a:srgbClr val="2753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6DA954-1F9F-915C-F5DA-42CD25B1113C}" v="4" dt="2025-08-06T17:07:00.557"/>
    <p1510:client id="{E9C207A9-F777-7371-78E3-ECB229F75655}" v="2" dt="2025-08-06T16:54:22.967"/>
    <p1510:client id="{F8E080B9-B7D7-A929-B8B6-301C19ED5DB3}" v="2" dt="2025-08-06T16:50:19.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06"/>
    <p:restoredTop sz="73994"/>
  </p:normalViewPr>
  <p:slideViewPr>
    <p:cSldViewPr snapToGrid="0" showGuides="1">
      <p:cViewPr>
        <p:scale>
          <a:sx n="90" d="100"/>
          <a:sy n="90" d="100"/>
        </p:scale>
        <p:origin x="1312" y="-320"/>
      </p:cViewPr>
      <p:guideLst>
        <p:guide orient="horz" pos="2136"/>
        <p:guide pos="3840"/>
      </p:guideLst>
    </p:cSldViewPr>
  </p:slideViewPr>
  <p:notesTextViewPr>
    <p:cViewPr>
      <p:scale>
        <a:sx n="135" d="100"/>
        <a:sy n="13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mmendinger-Raney, Kyla" userId="S::ksemmendingerraney@ucsd.edu::5200ee24-b394-4028-b31e-ffebc4b86fb4" providerId="AD" clId="Web-{866DA954-1F9F-915C-F5DA-42CD25B1113C}"/>
    <pc:docChg chg="modSld">
      <pc:chgData name="Semmendinger-Raney, Kyla" userId="S::ksemmendingerraney@ucsd.edu::5200ee24-b394-4028-b31e-ffebc4b86fb4" providerId="AD" clId="Web-{866DA954-1F9F-915C-F5DA-42CD25B1113C}" dt="2025-08-06T17:07:00.557" v="3" actId="1076"/>
      <pc:docMkLst>
        <pc:docMk/>
      </pc:docMkLst>
      <pc:sldChg chg="modSp">
        <pc:chgData name="Semmendinger-Raney, Kyla" userId="S::ksemmendingerraney@ucsd.edu::5200ee24-b394-4028-b31e-ffebc4b86fb4" providerId="AD" clId="Web-{866DA954-1F9F-915C-F5DA-42CD25B1113C}" dt="2025-08-06T17:07:00.557" v="3" actId="1076"/>
        <pc:sldMkLst>
          <pc:docMk/>
          <pc:sldMk cId="541768833" sldId="276"/>
        </pc:sldMkLst>
        <pc:picChg chg="mod">
          <ac:chgData name="Semmendinger-Raney, Kyla" userId="S::ksemmendingerraney@ucsd.edu::5200ee24-b394-4028-b31e-ffebc4b86fb4" providerId="AD" clId="Web-{866DA954-1F9F-915C-F5DA-42CD25B1113C}" dt="2025-08-06T17:06:58.276" v="2" actId="1076"/>
          <ac:picMkLst>
            <pc:docMk/>
            <pc:sldMk cId="541768833" sldId="276"/>
            <ac:picMk id="24" creationId="{79EA6BCA-1C64-788E-4C69-8B18CA5839A9}"/>
          </ac:picMkLst>
        </pc:picChg>
        <pc:picChg chg="mod">
          <ac:chgData name="Semmendinger-Raney, Kyla" userId="S::ksemmendingerraney@ucsd.edu::5200ee24-b394-4028-b31e-ffebc4b86fb4" providerId="AD" clId="Web-{866DA954-1F9F-915C-F5DA-42CD25B1113C}" dt="2025-08-06T17:07:00.557" v="3" actId="1076"/>
          <ac:picMkLst>
            <pc:docMk/>
            <pc:sldMk cId="541768833" sldId="276"/>
            <ac:picMk id="26" creationId="{25455122-3606-F363-853B-DE7D875A44D7}"/>
          </ac:picMkLst>
        </pc:picChg>
      </pc:sldChg>
    </pc:docChg>
  </pc:docChgLst>
  <pc:docChgLst>
    <pc:chgData name="Semmendinger-Raney, Kyla" userId="S::ksemmendingerraney@ucsd.edu::5200ee24-b394-4028-b31e-ffebc4b86fb4" providerId="AD" clId="Web-{F8E080B9-B7D7-A929-B8B6-301C19ED5DB3}"/>
    <pc:docChg chg="modSld">
      <pc:chgData name="Semmendinger-Raney, Kyla" userId="S::ksemmendingerraney@ucsd.edu::5200ee24-b394-4028-b31e-ffebc4b86fb4" providerId="AD" clId="Web-{F8E080B9-B7D7-A929-B8B6-301C19ED5DB3}" dt="2025-08-06T16:50:19.199" v="1" actId="1076"/>
      <pc:docMkLst>
        <pc:docMk/>
      </pc:docMkLst>
      <pc:sldChg chg="modSp">
        <pc:chgData name="Semmendinger-Raney, Kyla" userId="S::ksemmendingerraney@ucsd.edu::5200ee24-b394-4028-b31e-ffebc4b86fb4" providerId="AD" clId="Web-{F8E080B9-B7D7-A929-B8B6-301C19ED5DB3}" dt="2025-08-06T16:50:19.199" v="1" actId="1076"/>
        <pc:sldMkLst>
          <pc:docMk/>
          <pc:sldMk cId="541768833" sldId="276"/>
        </pc:sldMkLst>
        <pc:picChg chg="mod">
          <ac:chgData name="Semmendinger-Raney, Kyla" userId="S::ksemmendingerraney@ucsd.edu::5200ee24-b394-4028-b31e-ffebc4b86fb4" providerId="AD" clId="Web-{F8E080B9-B7D7-A929-B8B6-301C19ED5DB3}" dt="2025-08-06T16:50:19.199" v="1" actId="1076"/>
          <ac:picMkLst>
            <pc:docMk/>
            <pc:sldMk cId="541768833" sldId="276"/>
            <ac:picMk id="26" creationId="{25455122-3606-F363-853B-DE7D875A44D7}"/>
          </ac:picMkLst>
        </pc:picChg>
      </pc:sldChg>
    </pc:docChg>
  </pc:docChgLst>
  <pc:docChgLst>
    <pc:chgData name="Semmendinger-Raney, Kyla" userId="S::ksemmendingerraney@ucsd.edu::5200ee24-b394-4028-b31e-ffebc4b86fb4" providerId="AD" clId="Web-{E9C207A9-F777-7371-78E3-ECB229F75655}"/>
    <pc:docChg chg="modSld">
      <pc:chgData name="Semmendinger-Raney, Kyla" userId="S::ksemmendingerraney@ucsd.edu::5200ee24-b394-4028-b31e-ffebc4b86fb4" providerId="AD" clId="Web-{E9C207A9-F777-7371-78E3-ECB229F75655}" dt="2025-08-06T16:54:22.967" v="1" actId="1076"/>
      <pc:docMkLst>
        <pc:docMk/>
      </pc:docMkLst>
      <pc:sldChg chg="modSp">
        <pc:chgData name="Semmendinger-Raney, Kyla" userId="S::ksemmendingerraney@ucsd.edu::5200ee24-b394-4028-b31e-ffebc4b86fb4" providerId="AD" clId="Web-{E9C207A9-F777-7371-78E3-ECB229F75655}" dt="2025-08-06T16:54:22.967" v="1" actId="1076"/>
        <pc:sldMkLst>
          <pc:docMk/>
          <pc:sldMk cId="541768833" sldId="276"/>
        </pc:sldMkLst>
        <pc:picChg chg="mod">
          <ac:chgData name="Semmendinger-Raney, Kyla" userId="S::ksemmendingerraney@ucsd.edu::5200ee24-b394-4028-b31e-ffebc4b86fb4" providerId="AD" clId="Web-{E9C207A9-F777-7371-78E3-ECB229F75655}" dt="2025-08-06T16:54:22.967" v="1" actId="1076"/>
          <ac:picMkLst>
            <pc:docMk/>
            <pc:sldMk cId="541768833" sldId="276"/>
            <ac:picMk id="26" creationId="{25455122-3606-F363-853B-DE7D875A44D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4969B-9996-3544-B58F-BF8D86D11884}" type="datetimeFigureOut">
              <a:rPr lang="en-US" smtClean="0"/>
              <a:t>8/6/2025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B23659-3163-5C40-990F-32353023C864}" type="slidenum">
              <a:rPr lang="en-US" smtClean="0"/>
              <a:t>‹#›</a:t>
            </a:fld>
            <a:endParaRPr lang="en-US"/>
          </a:p>
        </p:txBody>
      </p:sp>
    </p:spTree>
    <p:extLst>
      <p:ext uri="{BB962C8B-B14F-4D97-AF65-F5344CB8AC3E}">
        <p14:creationId xmlns:p14="http://schemas.microsoft.com/office/powerpoint/2010/main" val="1995586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minutes</a:t>
            </a:r>
          </a:p>
          <a:p>
            <a:r>
              <a:rPr lang="en-US" dirty="0"/>
              <a:t>Target: 12 minutes / 3 minutes for questions</a:t>
            </a:r>
            <a:br>
              <a:rPr lang="en-US" dirty="0"/>
            </a:br>
            <a:endParaRPr lang="en-US" dirty="0"/>
          </a:p>
        </p:txBody>
      </p:sp>
      <p:sp>
        <p:nvSpPr>
          <p:cNvPr id="4" name="Slide Number Placeholder 3"/>
          <p:cNvSpPr>
            <a:spLocks noGrp="1"/>
          </p:cNvSpPr>
          <p:nvPr>
            <p:ph type="sldNum" sz="quarter" idx="5"/>
          </p:nvPr>
        </p:nvSpPr>
        <p:spPr/>
        <p:txBody>
          <a:bodyPr/>
          <a:lstStyle/>
          <a:p>
            <a:fld id="{15B23659-3163-5C40-990F-32353023C864}" type="slidenum">
              <a:rPr lang="en-US" smtClean="0"/>
              <a:t>1</a:t>
            </a:fld>
            <a:endParaRPr lang="en-US"/>
          </a:p>
        </p:txBody>
      </p:sp>
    </p:spTree>
    <p:extLst>
      <p:ext uri="{BB962C8B-B14F-4D97-AF65-F5344CB8AC3E}">
        <p14:creationId xmlns:p14="http://schemas.microsoft.com/office/powerpoint/2010/main" val="1946691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23659-3163-5C40-990F-32353023C864}" type="slidenum">
              <a:rPr lang="en-US" smtClean="0"/>
              <a:t>12</a:t>
            </a:fld>
            <a:endParaRPr lang="en-US"/>
          </a:p>
        </p:txBody>
      </p:sp>
    </p:spTree>
    <p:extLst>
      <p:ext uri="{BB962C8B-B14F-4D97-AF65-F5344CB8AC3E}">
        <p14:creationId xmlns:p14="http://schemas.microsoft.com/office/powerpoint/2010/main" val="2501942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7E915-7D93-9529-2E82-380831FF29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9A5FBC-C21D-33D6-8B9F-68E91E692D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25C050-9DD1-D76F-843C-31A22DD96A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BA1D44-9929-DF8B-29FE-C313A56F7BC7}"/>
              </a:ext>
            </a:extLst>
          </p:cNvPr>
          <p:cNvSpPr>
            <a:spLocks noGrp="1"/>
          </p:cNvSpPr>
          <p:nvPr>
            <p:ph type="sldNum" sz="quarter" idx="5"/>
          </p:nvPr>
        </p:nvSpPr>
        <p:spPr/>
        <p:txBody>
          <a:bodyPr/>
          <a:lstStyle/>
          <a:p>
            <a:fld id="{15B23659-3163-5C40-990F-32353023C864}" type="slidenum">
              <a:rPr lang="en-US" smtClean="0"/>
              <a:t>13</a:t>
            </a:fld>
            <a:endParaRPr lang="en-US"/>
          </a:p>
        </p:txBody>
      </p:sp>
    </p:spTree>
    <p:extLst>
      <p:ext uri="{BB962C8B-B14F-4D97-AF65-F5344CB8AC3E}">
        <p14:creationId xmlns:p14="http://schemas.microsoft.com/office/powerpoint/2010/main" val="2391053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and we do this over the entire simulation period.</a:t>
            </a:r>
          </a:p>
          <a:p>
            <a:pPr marL="171450" indent="-171450">
              <a:buFontTx/>
              <a:buChar char="-"/>
            </a:pPr>
            <a:r>
              <a:rPr lang="en-US" dirty="0"/>
              <a:t>so here is what the ensemble forecast looks like, and the subsequent optimized release and storage trajectories, with the black lines showing the observations for each.</a:t>
            </a:r>
          </a:p>
        </p:txBody>
      </p:sp>
      <p:sp>
        <p:nvSpPr>
          <p:cNvPr id="4" name="Slide Number Placeholder 3"/>
          <p:cNvSpPr>
            <a:spLocks noGrp="1"/>
          </p:cNvSpPr>
          <p:nvPr>
            <p:ph type="sldNum" sz="quarter" idx="5"/>
          </p:nvPr>
        </p:nvSpPr>
        <p:spPr/>
        <p:txBody>
          <a:bodyPr/>
          <a:lstStyle/>
          <a:p>
            <a:fld id="{15B23659-3163-5C40-990F-32353023C864}" type="slidenum">
              <a:rPr lang="en-US" smtClean="0"/>
              <a:t>14</a:t>
            </a:fld>
            <a:endParaRPr lang="en-US"/>
          </a:p>
        </p:txBody>
      </p:sp>
    </p:spTree>
    <p:extLst>
      <p:ext uri="{BB962C8B-B14F-4D97-AF65-F5344CB8AC3E}">
        <p14:creationId xmlns:p14="http://schemas.microsoft.com/office/powerpoint/2010/main" val="2431329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Gröwe</a:t>
            </a:r>
            <a:r>
              <a:rPr lang="en-US" dirty="0"/>
              <a:t>-Kuska et al. 2003)</a:t>
            </a:r>
          </a:p>
        </p:txBody>
      </p:sp>
      <p:sp>
        <p:nvSpPr>
          <p:cNvPr id="4" name="Slide Number Placeholder 3"/>
          <p:cNvSpPr>
            <a:spLocks noGrp="1"/>
          </p:cNvSpPr>
          <p:nvPr>
            <p:ph type="sldNum" sz="quarter" idx="5"/>
          </p:nvPr>
        </p:nvSpPr>
        <p:spPr/>
        <p:txBody>
          <a:bodyPr/>
          <a:lstStyle/>
          <a:p>
            <a:fld id="{15B23659-3163-5C40-990F-32353023C864}" type="slidenum">
              <a:rPr lang="en-US" smtClean="0"/>
              <a:t>15</a:t>
            </a:fld>
            <a:endParaRPr lang="en-US"/>
          </a:p>
        </p:txBody>
      </p:sp>
    </p:spTree>
    <p:extLst>
      <p:ext uri="{BB962C8B-B14F-4D97-AF65-F5344CB8AC3E}">
        <p14:creationId xmlns:p14="http://schemas.microsoft.com/office/powerpoint/2010/main" val="737096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23659-3163-5C40-990F-32353023C864}" type="slidenum">
              <a:rPr lang="en-US" smtClean="0"/>
              <a:t>19</a:t>
            </a:fld>
            <a:endParaRPr lang="en-US"/>
          </a:p>
        </p:txBody>
      </p:sp>
    </p:spTree>
    <p:extLst>
      <p:ext uri="{BB962C8B-B14F-4D97-AF65-F5344CB8AC3E}">
        <p14:creationId xmlns:p14="http://schemas.microsoft.com/office/powerpoint/2010/main" val="1608370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2BB8B-0B9D-9AAA-FF29-A5F5192A68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FA2566-8EE8-C234-0971-C24628C3C5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1A5BFC-3E4E-EE95-9405-8F552C8626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2400D5-0CC3-D631-4D82-34ACA3D51A41}"/>
              </a:ext>
            </a:extLst>
          </p:cNvPr>
          <p:cNvSpPr>
            <a:spLocks noGrp="1"/>
          </p:cNvSpPr>
          <p:nvPr>
            <p:ph type="sldNum" sz="quarter" idx="5"/>
          </p:nvPr>
        </p:nvSpPr>
        <p:spPr/>
        <p:txBody>
          <a:bodyPr/>
          <a:lstStyle/>
          <a:p>
            <a:fld id="{15B23659-3163-5C40-990F-32353023C864}" type="slidenum">
              <a:rPr lang="en-US" smtClean="0"/>
              <a:t>20</a:t>
            </a:fld>
            <a:endParaRPr lang="en-US"/>
          </a:p>
        </p:txBody>
      </p:sp>
    </p:spTree>
    <p:extLst>
      <p:ext uri="{BB962C8B-B14F-4D97-AF65-F5344CB8AC3E}">
        <p14:creationId xmlns:p14="http://schemas.microsoft.com/office/powerpoint/2010/main" val="745561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23659-3163-5C40-990F-32353023C864}" type="slidenum">
              <a:rPr lang="en-US" smtClean="0"/>
              <a:t>2</a:t>
            </a:fld>
            <a:endParaRPr lang="en-US"/>
          </a:p>
        </p:txBody>
      </p:sp>
    </p:spTree>
    <p:extLst>
      <p:ext uri="{BB962C8B-B14F-4D97-AF65-F5344CB8AC3E}">
        <p14:creationId xmlns:p14="http://schemas.microsoft.com/office/powerpoint/2010/main" val="169363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there have been so many advancements in weather and streamflow forecasts, it seems somewhat intuitive that water managers could benefit from these forecasts to improve reservoir operations.</a:t>
            </a:r>
          </a:p>
          <a:p>
            <a:r>
              <a:rPr lang="en-US" dirty="0"/>
              <a:t>- however, there are a few factors that complicate actually leveraging these improved forecasts to improve reservoir operations</a:t>
            </a:r>
          </a:p>
          <a:p>
            <a:r>
              <a:rPr lang="en-US" dirty="0"/>
              <a:t>- including system complexity and strict operational constraints that water managers must adhere to which may limit the value of forecast information</a:t>
            </a:r>
          </a:p>
          <a:p>
            <a:r>
              <a:rPr lang="en-US" dirty="0"/>
              <a:t>- even if the first two were completely addressed, at the end of the day, any forecast is going to be uncertain. ensemble forecasts are great to represent uncertainty and the spread of plausible outcomes, however they can increase the complexity of a control policy as well as computation time.</a:t>
            </a:r>
          </a:p>
          <a:p>
            <a:r>
              <a:rPr lang="en-US" dirty="0"/>
              <a:t>- Given all of these challenges, we're really interested in exploring how we can leverage ensemble forecasts to improve reservoir operations in a way that's computationally feasible and adheres to strict operational constraints?</a:t>
            </a:r>
          </a:p>
        </p:txBody>
      </p:sp>
      <p:sp>
        <p:nvSpPr>
          <p:cNvPr id="4" name="Slide Number Placeholder 3"/>
          <p:cNvSpPr>
            <a:spLocks noGrp="1"/>
          </p:cNvSpPr>
          <p:nvPr>
            <p:ph type="sldNum" sz="quarter" idx="5"/>
          </p:nvPr>
        </p:nvSpPr>
        <p:spPr/>
        <p:txBody>
          <a:bodyPr/>
          <a:lstStyle/>
          <a:p>
            <a:fld id="{15B23659-3163-5C40-990F-32353023C864}" type="slidenum">
              <a:rPr lang="en-US" smtClean="0"/>
              <a:t>3</a:t>
            </a:fld>
            <a:endParaRPr lang="en-US"/>
          </a:p>
        </p:txBody>
      </p:sp>
    </p:spTree>
    <p:extLst>
      <p:ext uri="{BB962C8B-B14F-4D97-AF65-F5344CB8AC3E}">
        <p14:creationId xmlns:p14="http://schemas.microsoft.com/office/powerpoint/2010/main" val="480465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to do this, we've been testing a control theory called, model predictive control, or MPC</a:t>
            </a:r>
          </a:p>
          <a:p>
            <a:pPr marL="171450" indent="-171450">
              <a:buFontTx/>
              <a:buChar char="-"/>
            </a:pPr>
            <a:r>
              <a:rPr lang="en-US" dirty="0"/>
              <a:t>MPC is a real-time decision support tool that makes use of a model of the system to simulate the expected system state and objective function performance, given some forecast trace. </a:t>
            </a:r>
          </a:p>
          <a:p>
            <a:pPr marL="171450" indent="-171450">
              <a:buFontTx/>
              <a:buChar char="-"/>
            </a:pPr>
            <a:r>
              <a:rPr lang="en-US" dirty="0"/>
              <a:t>at some time, t, we have a forecast of some horizon, h, of daily inflows</a:t>
            </a:r>
          </a:p>
          <a:p>
            <a:pPr marL="171450" indent="-171450">
              <a:buFontTx/>
              <a:buChar char="-"/>
            </a:pPr>
            <a:r>
              <a:rPr lang="en-US" dirty="0"/>
              <a:t>at each of those days, let’s say our objective is to meet some storage threshold</a:t>
            </a:r>
          </a:p>
          <a:p>
            <a:pPr marL="171450" indent="-171450">
              <a:buFontTx/>
              <a:buChar char="-"/>
            </a:pPr>
            <a:r>
              <a:rPr lang="en-US" dirty="0"/>
              <a:t>so for each day over the forecast horizon, given some inflow and initial system state, there is a release we could make that gets us close to or near the ideal storage trajectory.</a:t>
            </a:r>
          </a:p>
          <a:p>
            <a:pPr marL="171450" indent="-171450">
              <a:buFontTx/>
              <a:buChar char="-"/>
            </a:pPr>
            <a:r>
              <a:rPr lang="en-US" dirty="0"/>
              <a:t>here, we optimize the release decisions over the FULL forecast horizon to minimize our objective, BUT we only implement the first day's release</a:t>
            </a:r>
          </a:p>
          <a:p>
            <a:pPr marL="171450" indent="-171450">
              <a:buFontTx/>
              <a:buChar char="-"/>
            </a:pPr>
            <a:r>
              <a:rPr lang="en-US" dirty="0"/>
              <a:t>then, we step forward a day, we look at the observed inflows, the actual release, and the observed storage all of which may differ from our forecasted values.</a:t>
            </a:r>
          </a:p>
          <a:p>
            <a:pPr marL="171450" indent="-171450">
              <a:buFontTx/>
              <a:buChar char="-"/>
            </a:pPr>
            <a:r>
              <a:rPr lang="en-US" dirty="0"/>
              <a:t>we use the observed values to update our initial conditions.</a:t>
            </a:r>
          </a:p>
          <a:p>
            <a:pPr marL="171450" indent="-171450">
              <a:buFontTx/>
              <a:buChar char="-"/>
            </a:pPr>
            <a:r>
              <a:rPr lang="en-US" dirty="0"/>
              <a:t>and then we repeat the same process for the next day with the updated forecast and keep stepping forward in time day by day</a:t>
            </a:r>
          </a:p>
          <a:p>
            <a:pPr marL="171450" indent="-171450">
              <a:buFontTx/>
              <a:buChar char="-"/>
            </a:pPr>
            <a:r>
              <a:rPr lang="en-US" dirty="0"/>
              <a:t>this is fairly straight forward with a single forecast trace, like a deterministic forecast, but we have to expand this slightly to leverage ensemble forecasts</a:t>
            </a:r>
          </a:p>
        </p:txBody>
      </p:sp>
      <p:sp>
        <p:nvSpPr>
          <p:cNvPr id="4" name="Slide Number Placeholder 3"/>
          <p:cNvSpPr>
            <a:spLocks noGrp="1"/>
          </p:cNvSpPr>
          <p:nvPr>
            <p:ph type="sldNum" sz="quarter" idx="5"/>
          </p:nvPr>
        </p:nvSpPr>
        <p:spPr/>
        <p:txBody>
          <a:bodyPr/>
          <a:lstStyle/>
          <a:p>
            <a:fld id="{15B23659-3163-5C40-990F-32353023C864}" type="slidenum">
              <a:rPr lang="en-US" smtClean="0"/>
              <a:t>4</a:t>
            </a:fld>
            <a:endParaRPr lang="en-US"/>
          </a:p>
        </p:txBody>
      </p:sp>
    </p:spTree>
    <p:extLst>
      <p:ext uri="{BB962C8B-B14F-4D97-AF65-F5344CB8AC3E}">
        <p14:creationId xmlns:p14="http://schemas.microsoft.com/office/powerpoint/2010/main" val="493253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this is where a specific formulation of </a:t>
            </a:r>
            <a:r>
              <a:rPr lang="en-US" dirty="0" err="1"/>
              <a:t>mpc</a:t>
            </a:r>
            <a:r>
              <a:rPr lang="en-US" dirty="0"/>
              <a:t> comes in, called tree-based </a:t>
            </a:r>
            <a:r>
              <a:rPr lang="en-US" dirty="0" err="1"/>
              <a:t>mpc</a:t>
            </a:r>
            <a:endParaRPr lang="en-US" dirty="0"/>
          </a:p>
          <a:p>
            <a:pPr marL="171450" indent="-171450">
              <a:buFontTx/>
              <a:buChar char="-"/>
            </a:pPr>
            <a:r>
              <a:rPr lang="en-US" dirty="0"/>
              <a:t>Just like the example before, we have some inflow forecast. However, now we have multiple traces all stemming from the same point, today.</a:t>
            </a:r>
          </a:p>
          <a:p>
            <a:pPr marL="171450" indent="-171450">
              <a:buFontTx/>
              <a:buChar char="-"/>
            </a:pPr>
            <a:r>
              <a:rPr lang="en-US" dirty="0"/>
              <a:t>One optional step in TB-MPC is scenario reduction, which can help reduce computation time. Which basically groups similar ensemble members, keeps a single member to represent that group and aggregates the members' probabilities into the remaining member. </a:t>
            </a:r>
          </a:p>
          <a:p>
            <a:pPr marL="171450" indent="-171450">
              <a:buFontTx/>
              <a:buChar char="-"/>
            </a:pPr>
            <a:r>
              <a:rPr lang="en-US" dirty="0"/>
              <a:t>Then with our reduced ensemble forecast, we can format the ensemble members into a tree-like structure. Starting at the first day, and moving through the forecast horizon, and introduce branching points where the members become distinctly different from one another. and we do that over the full horizon until we have our complete scenario tree.</a:t>
            </a:r>
          </a:p>
          <a:p>
            <a:pPr marL="171450" indent="-171450">
              <a:buFontTx/>
              <a:buChar char="-"/>
            </a:pPr>
            <a:r>
              <a:rPr lang="en-US" dirty="0"/>
              <a:t>Just like before where each of our inflow points had some optimal release associated with it each day. each of the branching points here, has some optimal release but</a:t>
            </a:r>
          </a:p>
          <a:p>
            <a:pPr marL="171450" indent="-171450">
              <a:buFontTx/>
              <a:buChar char="-"/>
            </a:pPr>
            <a:r>
              <a:rPr lang="en-US" dirty="0"/>
              <a:t>We still only have a single release to implement today. and the major point for all of this is that the release we make today has been optimized taking into account the full spread of uncertainty in the scenario tree</a:t>
            </a:r>
          </a:p>
        </p:txBody>
      </p:sp>
      <p:sp>
        <p:nvSpPr>
          <p:cNvPr id="4" name="Slide Number Placeholder 3"/>
          <p:cNvSpPr>
            <a:spLocks noGrp="1"/>
          </p:cNvSpPr>
          <p:nvPr>
            <p:ph type="sldNum" sz="quarter" idx="5"/>
          </p:nvPr>
        </p:nvSpPr>
        <p:spPr/>
        <p:txBody>
          <a:bodyPr/>
          <a:lstStyle/>
          <a:p>
            <a:fld id="{15B23659-3163-5C40-990F-32353023C864}" type="slidenum">
              <a:rPr lang="en-US" smtClean="0"/>
              <a:t>5</a:t>
            </a:fld>
            <a:endParaRPr lang="en-US"/>
          </a:p>
        </p:txBody>
      </p:sp>
    </p:spTree>
    <p:extLst>
      <p:ext uri="{BB962C8B-B14F-4D97-AF65-F5344CB8AC3E}">
        <p14:creationId xmlns:p14="http://schemas.microsoft.com/office/powerpoint/2010/main" val="1283109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to test the value of MPC, we use Prado Dam, located in southern California. </a:t>
            </a:r>
          </a:p>
          <a:p>
            <a:pPr marL="171450" indent="-171450">
              <a:buFont typeface="Arial" panose="020B0604020202020204" pitchFamily="34" charset="0"/>
              <a:buChar char="•"/>
            </a:pPr>
            <a:r>
              <a:rPr lang="en-US" dirty="0"/>
              <a:t>There are some operational considerations we need to meet,</a:t>
            </a:r>
          </a:p>
          <a:p>
            <a:pPr marL="171450" indent="-171450">
              <a:buFont typeface="Arial" panose="020B0604020202020204" pitchFamily="34" charset="0"/>
              <a:buChar char="•"/>
            </a:pPr>
            <a:r>
              <a:rPr lang="en-US" dirty="0"/>
              <a:t>Primarily, we need to minimize flooding, which begins to occur at a reservoir elevation of 514'. </a:t>
            </a:r>
          </a:p>
          <a:p>
            <a:pPr marL="171450" indent="-171450">
              <a:buFont typeface="Arial" panose="020B0604020202020204" pitchFamily="34" charset="0"/>
              <a:buChar char="•"/>
            </a:pPr>
            <a:r>
              <a:rPr lang="en-US" dirty="0"/>
              <a:t>And secondly, if there's no risk of flooding, we want to maximize water storage for groundwater recharge. Here, holding water and releasing it slowly is better to maximize the water that's actually percolated.</a:t>
            </a:r>
          </a:p>
          <a:p>
            <a:pPr marL="171450" indent="-171450">
              <a:buFont typeface="Arial" panose="020B0604020202020204" pitchFamily="34" charset="0"/>
              <a:buChar char="•"/>
            </a:pPr>
            <a:r>
              <a:rPr lang="en-US" dirty="0"/>
              <a:t>For this analysis, I'll show simulations from the 1998 flood event. Where all scenarios start from the same initial conditions. </a:t>
            </a:r>
          </a:p>
          <a:p>
            <a:pPr marL="171450" indent="-171450">
              <a:buFont typeface="Arial" panose="020B0604020202020204" pitchFamily="34" charset="0"/>
              <a:buChar char="•"/>
            </a:pPr>
            <a:r>
              <a:rPr lang="en-US" dirty="0"/>
              <a:t>And we compare the flooding/water storage between existing operations, which I'll refer to as the baseline. Then 3 formulations of MPC. MPC with perfect insight, MPC with the mean-of-the ensemble to represent a "deterministic" forecast. both of those formulations are a single forecast trace and single trace of optimized releases. and then TB-MPC with a reduced set of HEFS ensemble forecasts, developed by the National Weather Service.</a:t>
            </a:r>
          </a:p>
          <a:p>
            <a:pPr marL="171450" indent="-171450">
              <a:buFont typeface="Arial" panose="020B0604020202020204" pitchFamily="34" charset="0"/>
              <a:buChar char="•"/>
            </a:pPr>
            <a:r>
              <a:rPr lang="en-US" dirty="0"/>
              <a:t>I’ll also note that this is an interesting event because there were smaller storms leading up to the peak inflow in late February. So our simulation period includes those blips to see how the scenarios manage a flood in an already wet system</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5B23659-3163-5C40-990F-32353023C864}" type="slidenum">
              <a:rPr lang="en-US" smtClean="0"/>
              <a:t>6</a:t>
            </a:fld>
            <a:endParaRPr lang="en-US"/>
          </a:p>
        </p:txBody>
      </p:sp>
    </p:spTree>
    <p:extLst>
      <p:ext uri="{BB962C8B-B14F-4D97-AF65-F5344CB8AC3E}">
        <p14:creationId xmlns:p14="http://schemas.microsoft.com/office/powerpoint/2010/main" val="3192860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like </a:t>
            </a:r>
            <a:r>
              <a:rPr lang="en-US" dirty="0" err="1"/>
              <a:t>i</a:t>
            </a:r>
            <a:r>
              <a:rPr lang="en-US" dirty="0"/>
              <a:t> mentioned earlier, </a:t>
            </a:r>
            <a:r>
              <a:rPr lang="en-US" dirty="0" err="1"/>
              <a:t>mpc</a:t>
            </a:r>
            <a:r>
              <a:rPr lang="en-US" dirty="0"/>
              <a:t> simulates conditions over the forecast horizon for each day that a release decision is made. so looking at the first day of our simulation period, </a:t>
            </a:r>
          </a:p>
          <a:p>
            <a:pPr marL="171450" indent="-171450">
              <a:buFontTx/>
              <a:buChar char="-"/>
            </a:pPr>
            <a:r>
              <a:rPr lang="en-US" dirty="0"/>
              <a:t>here is what the scenario tree of the ensemble forecasts looks like.</a:t>
            </a:r>
          </a:p>
          <a:p>
            <a:pPr marL="171450" indent="-171450">
              <a:buFontTx/>
              <a:buChar char="-"/>
            </a:pPr>
            <a:r>
              <a:rPr lang="en-US" dirty="0"/>
              <a:t>And the black line shows the 95</a:t>
            </a:r>
            <a:r>
              <a:rPr lang="en-US" baseline="30000" dirty="0"/>
              <a:t>th</a:t>
            </a:r>
            <a:r>
              <a:rPr lang="en-US" dirty="0"/>
              <a:t> percentile of observed flows, so anything above that line is a pretty large event</a:t>
            </a:r>
          </a:p>
          <a:p>
            <a:pPr marL="171450" indent="-171450">
              <a:buFontTx/>
              <a:buChar char="-"/>
            </a:pPr>
            <a:r>
              <a:rPr lang="en-US" dirty="0"/>
              <a:t>The optimization finds a sequence of releases that tries to balance our two objectives: flooding and groundwater recharge.</a:t>
            </a:r>
          </a:p>
          <a:p>
            <a:pPr marL="171450" indent="-171450">
              <a:buFontTx/>
              <a:buChar char="-"/>
            </a:pPr>
            <a:r>
              <a:rPr lang="en-US" dirty="0"/>
              <a:t>So we’d implement the release decision for today. </a:t>
            </a:r>
          </a:p>
          <a:p>
            <a:pPr marL="171450" indent="-171450">
              <a:buFontTx/>
              <a:buChar char="-"/>
            </a:pPr>
            <a:r>
              <a:rPr lang="en-US" dirty="0"/>
              <a:t>Then we use the observed inflows, </a:t>
            </a:r>
          </a:p>
          <a:p>
            <a:pPr marL="171450" indent="-171450">
              <a:buFontTx/>
              <a:buChar char="-"/>
            </a:pPr>
            <a:r>
              <a:rPr lang="en-US" dirty="0"/>
              <a:t>since our forecasted inflow and observed inflow were pretty much the same, our forecasted storage ends up being pretty close to what actually occurs in the system. </a:t>
            </a:r>
          </a:p>
          <a:p>
            <a:pPr marL="171450" indent="-171450">
              <a:buFontTx/>
              <a:buChar char="-"/>
            </a:pPr>
            <a:r>
              <a:rPr lang="en-US" dirty="0"/>
              <a:t>next, we re-initialize our system and keep marching through the full simulation period</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15B23659-3163-5C40-990F-32353023C864}" type="slidenum">
              <a:rPr lang="en-US" smtClean="0"/>
              <a:t>7</a:t>
            </a:fld>
            <a:endParaRPr lang="en-US"/>
          </a:p>
        </p:txBody>
      </p:sp>
    </p:spTree>
    <p:extLst>
      <p:ext uri="{BB962C8B-B14F-4D97-AF65-F5344CB8AC3E}">
        <p14:creationId xmlns:p14="http://schemas.microsoft.com/office/powerpoint/2010/main" val="2984241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1304C-959A-AB73-83D0-7DEA2B7E3C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A98BF5-64E5-9B52-12C0-851369BA7C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4D32D3-FF24-7608-6B92-2FAB10383BF5}"/>
              </a:ext>
            </a:extLst>
          </p:cNvPr>
          <p:cNvSpPr>
            <a:spLocks noGrp="1"/>
          </p:cNvSpPr>
          <p:nvPr>
            <p:ph type="body" idx="1"/>
          </p:nvPr>
        </p:nvSpPr>
        <p:spPr/>
        <p:txBody>
          <a:bodyPr/>
          <a:lstStyle/>
          <a:p>
            <a:pPr marL="171450" indent="-171450">
              <a:buFontTx/>
              <a:buChar char="-"/>
            </a:pPr>
            <a:r>
              <a:rPr lang="en-US" dirty="0"/>
              <a:t>so to compare our 4 reservoir operating strategies.</a:t>
            </a:r>
          </a:p>
          <a:p>
            <a:pPr marL="171450" indent="-171450">
              <a:buFontTx/>
              <a:buChar char="-"/>
            </a:pPr>
            <a:r>
              <a:rPr lang="en-US" dirty="0"/>
              <a:t>Here are the observed inflows over the full simulation period.</a:t>
            </a:r>
          </a:p>
          <a:p>
            <a:pPr marL="171450" indent="-171450">
              <a:buFontTx/>
              <a:buChar char="-"/>
            </a:pPr>
            <a:r>
              <a:rPr lang="en-US" dirty="0"/>
              <a:t>And the releases over that period for each of the 4 scenarios.</a:t>
            </a:r>
          </a:p>
          <a:p>
            <a:pPr marL="171450" indent="-171450">
              <a:buFontTx/>
              <a:buChar char="-"/>
            </a:pPr>
            <a:r>
              <a:rPr lang="en-US" dirty="0"/>
              <a:t>the baseline existing operations is in black, </a:t>
            </a:r>
            <a:r>
              <a:rPr lang="en-US" dirty="0" err="1"/>
              <a:t>mpc</a:t>
            </a:r>
            <a:r>
              <a:rPr lang="en-US" dirty="0"/>
              <a:t> with a perfect forecast in yellow, tree-based MPC in orange, and </a:t>
            </a:r>
            <a:r>
              <a:rPr lang="en-US" dirty="0" err="1"/>
              <a:t>mpc</a:t>
            </a:r>
            <a:r>
              <a:rPr lang="en-US" dirty="0"/>
              <a:t> with a deterministic forecast in red </a:t>
            </a:r>
          </a:p>
          <a:p>
            <a:pPr marL="171450" indent="-171450">
              <a:buFontTx/>
              <a:buChar char="-"/>
            </a:pPr>
            <a:r>
              <a:rPr lang="en-US" dirty="0"/>
              <a:t>And you can see that all MPC runs start releasing water in preparation about 1-2 days before the baseline does. And on the tail end, the MPC formulations taper down releases after the peak to retain water. MPC with a perfect forecast does so a bit more aggressively since there is no longer a storm signal over the forecast horizon.</a:t>
            </a:r>
          </a:p>
          <a:p>
            <a:pPr marL="171450" indent="-171450">
              <a:buFontTx/>
              <a:buChar char="-"/>
            </a:pPr>
            <a:r>
              <a:rPr lang="en-US" dirty="0"/>
              <a:t>when we look at storage over the simulation period, we see a pretty interesting story. the </a:t>
            </a:r>
            <a:r>
              <a:rPr lang="en-US" dirty="0" err="1"/>
              <a:t>mpc</a:t>
            </a:r>
            <a:r>
              <a:rPr lang="en-US" dirty="0"/>
              <a:t> with a deterministic forecast results in roughly the same flooding outcomes as baseline operations. however, tb-</a:t>
            </a:r>
            <a:r>
              <a:rPr lang="en-US" dirty="0" err="1"/>
              <a:t>mpc</a:t>
            </a:r>
            <a:r>
              <a:rPr lang="en-US" dirty="0"/>
              <a:t> is able to achieve essentially the same flooding reductions as a perfect forecast. reducing flooding magnitude and duration.</a:t>
            </a:r>
          </a:p>
          <a:p>
            <a:pPr marL="171450" indent="-171450">
              <a:buFontTx/>
              <a:buChar char="-"/>
            </a:pPr>
            <a:r>
              <a:rPr lang="en-US" dirty="0"/>
              <a:t>and post-flood peak, the perfect forecast operations are able to hold on to the most water. and the MPC operations with the ensemble forecast and deterministic forecast were able to save about half the amount of water.</a:t>
            </a:r>
          </a:p>
          <a:p>
            <a:pPr marL="171450" indent="-171450">
              <a:buFontTx/>
              <a:buChar char="-"/>
            </a:pPr>
            <a:r>
              <a:rPr lang="en-US" dirty="0"/>
              <a:t>to put it into perspective, this additional storage is equal to about 4 weeks of groundwater recharge and around 2 weeks of groundwater recharge for the tree-based and deterministic </a:t>
            </a:r>
            <a:r>
              <a:rPr lang="en-US" dirty="0" err="1"/>
              <a:t>mpc</a:t>
            </a:r>
            <a:r>
              <a:rPr lang="en-US" dirty="0"/>
              <a:t> operations. </a:t>
            </a:r>
          </a:p>
          <a:p>
            <a:pPr marL="171450" indent="-171450">
              <a:buFontTx/>
              <a:buChar char="-"/>
            </a:pPr>
            <a:r>
              <a:rPr lang="en-US" dirty="0"/>
              <a:t>which is pretty exciting given these are results from just a single flood event.</a:t>
            </a:r>
          </a:p>
        </p:txBody>
      </p:sp>
      <p:sp>
        <p:nvSpPr>
          <p:cNvPr id="4" name="Slide Number Placeholder 3">
            <a:extLst>
              <a:ext uri="{FF2B5EF4-FFF2-40B4-BE49-F238E27FC236}">
                <a16:creationId xmlns:a16="http://schemas.microsoft.com/office/drawing/2014/main" id="{03E61EF7-DF62-23ED-9DB4-AD16D98057B0}"/>
              </a:ext>
            </a:extLst>
          </p:cNvPr>
          <p:cNvSpPr>
            <a:spLocks noGrp="1"/>
          </p:cNvSpPr>
          <p:nvPr>
            <p:ph type="sldNum" sz="quarter" idx="5"/>
          </p:nvPr>
        </p:nvSpPr>
        <p:spPr/>
        <p:txBody>
          <a:bodyPr/>
          <a:lstStyle/>
          <a:p>
            <a:fld id="{15B23659-3163-5C40-990F-32353023C864}" type="slidenum">
              <a:rPr lang="en-US" smtClean="0"/>
              <a:t>8</a:t>
            </a:fld>
            <a:endParaRPr lang="en-US"/>
          </a:p>
        </p:txBody>
      </p:sp>
    </p:spTree>
    <p:extLst>
      <p:ext uri="{BB962C8B-B14F-4D97-AF65-F5344CB8AC3E}">
        <p14:creationId xmlns:p14="http://schemas.microsoft.com/office/powerpoint/2010/main" val="2462154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all of the MPC operations were able to identify solutions to increase post-event water storage without increasing flooding outcomes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and the tree based </a:t>
            </a:r>
            <a:r>
              <a:rPr lang="en-US" dirty="0" err="1"/>
              <a:t>mpc</a:t>
            </a:r>
            <a:r>
              <a:rPr lang="en-US" dirty="0"/>
              <a:t> was able to leverage uncertainty in the forecast to closely emulate perfect forecast operations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this is all great, but we're talking real-time operations, so if the optimization takes days to converge, it's not really useful for decision makers that need to make decisions now. but our Preliminary benchmarks show that </a:t>
            </a:r>
            <a:r>
              <a:rPr lang="en-US" dirty="0" err="1"/>
              <a:t>mpc</a:t>
            </a:r>
            <a:r>
              <a:rPr lang="en-US" dirty="0"/>
              <a:t> is computationally efficient to provide real-time information for water managers especially utilizing scenario reduction.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there's a lot of work that we want to continue with</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first is a more formal sensitivity analysis on the scenario reduction algorithm. really to get at how much we can reduce the HEFS forecasts before we see degradation of performance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next is to expand this to the full period of record, which is about 30 years to see how water is managed for a much longer period rather than for a single flood event.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and lastly is to integrate MPC into virtual operations. currently, CW3E provides water managers at </a:t>
            </a:r>
            <a:r>
              <a:rPr lang="en-US" dirty="0" err="1"/>
              <a:t>prado</a:t>
            </a:r>
            <a:r>
              <a:rPr lang="en-US" dirty="0"/>
              <a:t> dam with real-time information using the operational ensemble forecasts various forecast informed operating strategies. so we'd like to get MPC on the website to given water managers even more information to hopefully help them manage their systems as efficiently as possible.</a:t>
            </a:r>
          </a:p>
        </p:txBody>
      </p:sp>
      <p:sp>
        <p:nvSpPr>
          <p:cNvPr id="4" name="Slide Number Placeholder 3"/>
          <p:cNvSpPr>
            <a:spLocks noGrp="1"/>
          </p:cNvSpPr>
          <p:nvPr>
            <p:ph type="sldNum" sz="quarter" idx="5"/>
          </p:nvPr>
        </p:nvSpPr>
        <p:spPr/>
        <p:txBody>
          <a:bodyPr/>
          <a:lstStyle/>
          <a:p>
            <a:fld id="{15B23659-3163-5C40-990F-32353023C864}" type="slidenum">
              <a:rPr lang="en-US" smtClean="0"/>
              <a:t>9</a:t>
            </a:fld>
            <a:endParaRPr lang="en-US"/>
          </a:p>
        </p:txBody>
      </p:sp>
    </p:spTree>
    <p:extLst>
      <p:ext uri="{BB962C8B-B14F-4D97-AF65-F5344CB8AC3E}">
        <p14:creationId xmlns:p14="http://schemas.microsoft.com/office/powerpoint/2010/main" val="20075747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itle Slide">
    <p:spTree>
      <p:nvGrpSpPr>
        <p:cNvPr id="1" name=""/>
        <p:cNvGrpSpPr/>
        <p:nvPr/>
      </p:nvGrpSpPr>
      <p:grpSpPr>
        <a:xfrm>
          <a:off x="0" y="0"/>
          <a:ext cx="0" cy="0"/>
          <a:chOff x="0" y="0"/>
          <a:chExt cx="0" cy="0"/>
        </a:xfrm>
      </p:grpSpPr>
      <p:pic>
        <p:nvPicPr>
          <p:cNvPr id="7" name="Picture 6" descr="A blue and green globe&#10;&#10;Description automatically generated">
            <a:extLst>
              <a:ext uri="{FF2B5EF4-FFF2-40B4-BE49-F238E27FC236}">
                <a16:creationId xmlns:a16="http://schemas.microsoft.com/office/drawing/2014/main" id="{9A557C8B-ADC9-55B8-C05D-87707EEEEF90}"/>
              </a:ext>
            </a:extLst>
          </p:cNvPr>
          <p:cNvPicPr>
            <a:picLocks noChangeAspect="1"/>
          </p:cNvPicPr>
          <p:nvPr userDrawn="1"/>
        </p:nvPicPr>
        <p:blipFill>
          <a:blip r:embed="rId2"/>
          <a:stretch>
            <a:fillRect/>
          </a:stretch>
        </p:blipFill>
        <p:spPr>
          <a:xfrm>
            <a:off x="693907" y="6047857"/>
            <a:ext cx="4860859" cy="810143"/>
          </a:xfrm>
          <a:prstGeom prst="rect">
            <a:avLst/>
          </a:prstGeom>
        </p:spPr>
      </p:pic>
      <p:sp>
        <p:nvSpPr>
          <p:cNvPr id="2" name="Title 1">
            <a:extLst>
              <a:ext uri="{FF2B5EF4-FFF2-40B4-BE49-F238E27FC236}">
                <a16:creationId xmlns:a16="http://schemas.microsoft.com/office/drawing/2014/main" id="{D3823493-0ACA-5443-9BD3-312EB8F396DA}"/>
              </a:ext>
            </a:extLst>
          </p:cNvPr>
          <p:cNvSpPr>
            <a:spLocks noGrp="1"/>
          </p:cNvSpPr>
          <p:nvPr>
            <p:ph type="title"/>
          </p:nvPr>
        </p:nvSpPr>
        <p:spPr>
          <a:xfrm>
            <a:off x="831850" y="1478613"/>
            <a:ext cx="10515600" cy="2435565"/>
          </a:xfrm>
        </p:spPr>
        <p:txBody>
          <a:bodyPr anchor="b">
            <a:normAutofit/>
          </a:bodyPr>
          <a:lstStyle>
            <a:lvl1pPr algn="ctr">
              <a:lnSpc>
                <a:spcPct val="114000"/>
              </a:lnSpc>
              <a:defRPr sz="3600" b="0" i="0">
                <a:solidFill>
                  <a:schemeClr val="tx1"/>
                </a:solidFill>
                <a:latin typeface="Source Sans 3 Medium" panose="020B0303030403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C9D501D6-2A51-BC46-A3DA-66B102D465BC}"/>
              </a:ext>
            </a:extLst>
          </p:cNvPr>
          <p:cNvSpPr>
            <a:spLocks noGrp="1"/>
          </p:cNvSpPr>
          <p:nvPr>
            <p:ph type="body" idx="1"/>
          </p:nvPr>
        </p:nvSpPr>
        <p:spPr>
          <a:xfrm>
            <a:off x="831850" y="4114800"/>
            <a:ext cx="10515600" cy="1938173"/>
          </a:xfrm>
        </p:spPr>
        <p:txBody>
          <a:bodyPr/>
          <a:lstStyle>
            <a:lvl1pPr marL="0" indent="0" algn="ctr">
              <a:lnSpc>
                <a:spcPct val="114000"/>
              </a:lnSpc>
              <a:spcBef>
                <a:spcPts val="0"/>
              </a:spcBef>
              <a:buNone/>
              <a:defRPr sz="2400" b="0" i="0">
                <a:solidFill>
                  <a:schemeClr val="tx1">
                    <a:lumMod val="75000"/>
                    <a:lumOff val="25000"/>
                  </a:schemeClr>
                </a:solidFill>
                <a:latin typeface="Source Sans 3" panose="020B03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cxnSp>
        <p:nvCxnSpPr>
          <p:cNvPr id="8" name="Straight Connector 7">
            <a:extLst>
              <a:ext uri="{FF2B5EF4-FFF2-40B4-BE49-F238E27FC236}">
                <a16:creationId xmlns:a16="http://schemas.microsoft.com/office/drawing/2014/main" id="{1F44769A-BEBD-6D46-A48A-F83237621A95}"/>
              </a:ext>
            </a:extLst>
          </p:cNvPr>
          <p:cNvCxnSpPr>
            <a:cxnSpLocks/>
          </p:cNvCxnSpPr>
          <p:nvPr userDrawn="1"/>
        </p:nvCxnSpPr>
        <p:spPr>
          <a:xfrm>
            <a:off x="2005203" y="4004718"/>
            <a:ext cx="8181594" cy="0"/>
          </a:xfrm>
          <a:prstGeom prst="line">
            <a:avLst/>
          </a:prstGeom>
          <a:ln w="38100" cmpd="sng">
            <a:solidFill>
              <a:srgbClr val="006C92"/>
            </a:solidFill>
          </a:ln>
        </p:spPr>
        <p:style>
          <a:lnRef idx="2">
            <a:schemeClr val="accent1"/>
          </a:lnRef>
          <a:fillRef idx="0">
            <a:schemeClr val="accent1"/>
          </a:fillRef>
          <a:effectRef idx="1">
            <a:schemeClr val="accent1"/>
          </a:effectRef>
          <a:fontRef idx="minor">
            <a:schemeClr val="tx1"/>
          </a:fontRef>
        </p:style>
      </p:cxnSp>
      <p:sp>
        <p:nvSpPr>
          <p:cNvPr id="13" name="Google Shape;105;p1">
            <a:extLst>
              <a:ext uri="{FF2B5EF4-FFF2-40B4-BE49-F238E27FC236}">
                <a16:creationId xmlns:a16="http://schemas.microsoft.com/office/drawing/2014/main" id="{14960D04-1D50-6FD1-A4AA-71CB4CCB966F}"/>
              </a:ext>
            </a:extLst>
          </p:cNvPr>
          <p:cNvSpPr/>
          <p:nvPr userDrawn="1"/>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01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FFFFFF"/>
              </a:solidFill>
              <a:latin typeface="Arial"/>
              <a:ea typeface="Arial"/>
              <a:cs typeface="Arial"/>
              <a:sym typeface="Arial"/>
            </a:endParaRPr>
          </a:p>
        </p:txBody>
      </p:sp>
      <p:pic>
        <p:nvPicPr>
          <p:cNvPr id="16" name="Picture 15" descr="A black background with blue text&#10;&#10;Description automatically generated">
            <a:extLst>
              <a:ext uri="{FF2B5EF4-FFF2-40B4-BE49-F238E27FC236}">
                <a16:creationId xmlns:a16="http://schemas.microsoft.com/office/drawing/2014/main" id="{02504DC3-F230-CF1D-AB3A-5408E250D78E}"/>
              </a:ext>
            </a:extLst>
          </p:cNvPr>
          <p:cNvPicPr>
            <a:picLocks noChangeAspect="1"/>
          </p:cNvPicPr>
          <p:nvPr userDrawn="1"/>
        </p:nvPicPr>
        <p:blipFill>
          <a:blip r:embed="rId3"/>
          <a:stretch>
            <a:fillRect/>
          </a:stretch>
        </p:blipFill>
        <p:spPr>
          <a:xfrm>
            <a:off x="298674" y="196208"/>
            <a:ext cx="3064114" cy="892460"/>
          </a:xfrm>
          <a:prstGeom prst="rect">
            <a:avLst/>
          </a:prstGeom>
        </p:spPr>
      </p:pic>
    </p:spTree>
    <p:extLst>
      <p:ext uri="{BB962C8B-B14F-4D97-AF65-F5344CB8AC3E}">
        <p14:creationId xmlns:p14="http://schemas.microsoft.com/office/powerpoint/2010/main" val="9381059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Google Shape;20;p18">
            <a:extLst>
              <a:ext uri="{FF2B5EF4-FFF2-40B4-BE49-F238E27FC236}">
                <a16:creationId xmlns:a16="http://schemas.microsoft.com/office/drawing/2014/main" id="{43494490-62BE-474C-D10E-FA2CB6C7981C}"/>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cxnSp>
        <p:nvCxnSpPr>
          <p:cNvPr id="3" name="Straight Connector 2">
            <a:extLst>
              <a:ext uri="{FF2B5EF4-FFF2-40B4-BE49-F238E27FC236}">
                <a16:creationId xmlns:a16="http://schemas.microsoft.com/office/drawing/2014/main" id="{20B3D8FB-88D9-F58B-C641-FEF132DEBEC7}"/>
              </a:ext>
            </a:extLst>
          </p:cNvPr>
          <p:cNvCxnSpPr>
            <a:cxnSpLocks/>
          </p:cNvCxnSpPr>
          <p:nvPr userDrawn="1"/>
        </p:nvCxnSpPr>
        <p:spPr>
          <a:xfrm>
            <a:off x="831850" y="4328795"/>
            <a:ext cx="5264150" cy="0"/>
          </a:xfrm>
          <a:prstGeom prst="line">
            <a:avLst/>
          </a:prstGeom>
          <a:ln w="38100" cmpd="sng">
            <a:solidFill>
              <a:srgbClr val="006C92"/>
            </a:solidFill>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1801AC92-6E98-4B4E-849D-AC7084EE2E77}"/>
              </a:ext>
            </a:extLst>
          </p:cNvPr>
          <p:cNvSpPr>
            <a:spLocks noGrp="1"/>
          </p:cNvSpPr>
          <p:nvPr>
            <p:ph type="title"/>
          </p:nvPr>
        </p:nvSpPr>
        <p:spPr>
          <a:xfrm>
            <a:off x="838200" y="2672497"/>
            <a:ext cx="10752909" cy="1500187"/>
          </a:xfrm>
        </p:spPr>
        <p:txBody>
          <a:bodyPr anchor="b">
            <a:normAutofit/>
          </a:bodyPr>
          <a:lstStyle>
            <a:lvl1pPr algn="l">
              <a:lnSpc>
                <a:spcPct val="114000"/>
              </a:lnSpc>
              <a:defRPr sz="3400" b="0" i="0">
                <a:solidFill>
                  <a:schemeClr val="tx1"/>
                </a:solidFill>
                <a:latin typeface="Source Sans 3 Medium" panose="020B0303030403020204" pitchFamily="34" charset="0"/>
              </a:defRPr>
            </a:lvl1pPr>
          </a:lstStyle>
          <a:p>
            <a:r>
              <a:rPr lang="en-US" dirty="0"/>
              <a:t>Click to edit Master title style</a:t>
            </a:r>
          </a:p>
        </p:txBody>
      </p:sp>
      <p:sp>
        <p:nvSpPr>
          <p:cNvPr id="8" name="Text Placeholder 2">
            <a:extLst>
              <a:ext uri="{FF2B5EF4-FFF2-40B4-BE49-F238E27FC236}">
                <a16:creationId xmlns:a16="http://schemas.microsoft.com/office/drawing/2014/main" id="{2A3AA55C-3047-6444-8EB5-D10DCFB33F14}"/>
              </a:ext>
            </a:extLst>
          </p:cNvPr>
          <p:cNvSpPr>
            <a:spLocks noGrp="1"/>
          </p:cNvSpPr>
          <p:nvPr>
            <p:ph type="body" idx="1"/>
          </p:nvPr>
        </p:nvSpPr>
        <p:spPr>
          <a:xfrm>
            <a:off x="838200" y="4487051"/>
            <a:ext cx="10515600" cy="1500187"/>
          </a:xfrm>
        </p:spPr>
        <p:txBody>
          <a:bodyPr/>
          <a:lstStyle>
            <a:lvl1pPr marL="0" indent="0">
              <a:lnSpc>
                <a:spcPct val="114000"/>
              </a:lnSpc>
              <a:spcBef>
                <a:spcPts val="0"/>
              </a:spcBef>
              <a:buNone/>
              <a:defRPr sz="2400" b="0" i="0">
                <a:solidFill>
                  <a:schemeClr val="tx1">
                    <a:lumMod val="75000"/>
                    <a:lumOff val="25000"/>
                  </a:schemeClr>
                </a:solidFill>
                <a:latin typeface="Source Sans 3" panose="020B03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7" name="Google Shape;12;p16" descr="CW3E-Logo-Horizontal-FullColor.png">
            <a:extLst>
              <a:ext uri="{FF2B5EF4-FFF2-40B4-BE49-F238E27FC236}">
                <a16:creationId xmlns:a16="http://schemas.microsoft.com/office/drawing/2014/main" id="{2A1A9DED-1DDE-240F-E508-0CF48F7B0B81}"/>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Tree>
    <p:extLst>
      <p:ext uri="{BB962C8B-B14F-4D97-AF65-F5344CB8AC3E}">
        <p14:creationId xmlns:p14="http://schemas.microsoft.com/office/powerpoint/2010/main" val="320920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Logos">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20B3D8FB-88D9-F58B-C641-FEF132DEBEC7}"/>
              </a:ext>
            </a:extLst>
          </p:cNvPr>
          <p:cNvCxnSpPr>
            <a:cxnSpLocks/>
          </p:cNvCxnSpPr>
          <p:nvPr userDrawn="1"/>
        </p:nvCxnSpPr>
        <p:spPr>
          <a:xfrm>
            <a:off x="831850" y="4328795"/>
            <a:ext cx="5264150" cy="0"/>
          </a:xfrm>
          <a:prstGeom prst="line">
            <a:avLst/>
          </a:prstGeom>
          <a:ln w="38100" cmpd="sng">
            <a:solidFill>
              <a:srgbClr val="006C92"/>
            </a:solidFill>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1801AC92-6E98-4B4E-849D-AC7084EE2E77}"/>
              </a:ext>
            </a:extLst>
          </p:cNvPr>
          <p:cNvSpPr>
            <a:spLocks noGrp="1"/>
          </p:cNvSpPr>
          <p:nvPr>
            <p:ph type="title"/>
          </p:nvPr>
        </p:nvSpPr>
        <p:spPr>
          <a:xfrm>
            <a:off x="838200" y="2672497"/>
            <a:ext cx="10752909" cy="1500187"/>
          </a:xfrm>
        </p:spPr>
        <p:txBody>
          <a:bodyPr anchor="b">
            <a:normAutofit/>
          </a:bodyPr>
          <a:lstStyle>
            <a:lvl1pPr algn="l">
              <a:lnSpc>
                <a:spcPct val="114000"/>
              </a:lnSpc>
              <a:defRPr sz="3400" b="0" i="0">
                <a:solidFill>
                  <a:schemeClr val="tx1"/>
                </a:solidFill>
                <a:latin typeface="Source Sans 3 Medium" panose="020B0303030403020204" pitchFamily="34" charset="0"/>
              </a:defRPr>
            </a:lvl1pPr>
          </a:lstStyle>
          <a:p>
            <a:r>
              <a:rPr lang="en-US" dirty="0"/>
              <a:t>Click to edit Master title style</a:t>
            </a:r>
          </a:p>
        </p:txBody>
      </p:sp>
      <p:sp>
        <p:nvSpPr>
          <p:cNvPr id="8" name="Text Placeholder 2">
            <a:extLst>
              <a:ext uri="{FF2B5EF4-FFF2-40B4-BE49-F238E27FC236}">
                <a16:creationId xmlns:a16="http://schemas.microsoft.com/office/drawing/2014/main" id="{2A3AA55C-3047-6444-8EB5-D10DCFB33F14}"/>
              </a:ext>
            </a:extLst>
          </p:cNvPr>
          <p:cNvSpPr>
            <a:spLocks noGrp="1"/>
          </p:cNvSpPr>
          <p:nvPr>
            <p:ph type="body" idx="1"/>
          </p:nvPr>
        </p:nvSpPr>
        <p:spPr>
          <a:xfrm>
            <a:off x="838200" y="4487051"/>
            <a:ext cx="10515600" cy="1500187"/>
          </a:xfrm>
        </p:spPr>
        <p:txBody>
          <a:bodyPr/>
          <a:lstStyle>
            <a:lvl1pPr marL="0" indent="0">
              <a:lnSpc>
                <a:spcPct val="114000"/>
              </a:lnSpc>
              <a:spcBef>
                <a:spcPts val="0"/>
              </a:spcBef>
              <a:buNone/>
              <a:defRPr sz="2400" b="0" i="0">
                <a:solidFill>
                  <a:schemeClr val="tx1">
                    <a:lumMod val="75000"/>
                    <a:lumOff val="25000"/>
                  </a:schemeClr>
                </a:solidFill>
                <a:latin typeface="Source Sans 3" panose="020B03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4" name="Picture 3" descr="A blue and green globe&#10;&#10;Description automatically generated">
            <a:extLst>
              <a:ext uri="{FF2B5EF4-FFF2-40B4-BE49-F238E27FC236}">
                <a16:creationId xmlns:a16="http://schemas.microsoft.com/office/drawing/2014/main" id="{A4FA585A-8B69-7C84-5811-8F81992CA4A1}"/>
              </a:ext>
            </a:extLst>
          </p:cNvPr>
          <p:cNvPicPr>
            <a:picLocks noChangeAspect="1"/>
          </p:cNvPicPr>
          <p:nvPr userDrawn="1"/>
        </p:nvPicPr>
        <p:blipFill>
          <a:blip r:embed="rId2"/>
          <a:stretch>
            <a:fillRect/>
          </a:stretch>
        </p:blipFill>
        <p:spPr>
          <a:xfrm>
            <a:off x="693907" y="6047857"/>
            <a:ext cx="4860859" cy="810143"/>
          </a:xfrm>
          <a:prstGeom prst="rect">
            <a:avLst/>
          </a:prstGeom>
        </p:spPr>
      </p:pic>
      <p:sp>
        <p:nvSpPr>
          <p:cNvPr id="6" name="Google Shape;105;p1">
            <a:extLst>
              <a:ext uri="{FF2B5EF4-FFF2-40B4-BE49-F238E27FC236}">
                <a16:creationId xmlns:a16="http://schemas.microsoft.com/office/drawing/2014/main" id="{A7DF4265-B4DA-7FC3-9141-52AF6FC1317D}"/>
              </a:ext>
            </a:extLst>
          </p:cNvPr>
          <p:cNvSpPr/>
          <p:nvPr userDrawn="1"/>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01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rgbClr val="FFFFFF"/>
              </a:solidFill>
              <a:latin typeface="Arial"/>
              <a:ea typeface="Arial"/>
              <a:cs typeface="Arial"/>
              <a:sym typeface="Arial"/>
            </a:endParaRPr>
          </a:p>
        </p:txBody>
      </p:sp>
      <p:pic>
        <p:nvPicPr>
          <p:cNvPr id="9" name="Picture 8" descr="A black background with blue text&#10;&#10;Description automatically generated">
            <a:extLst>
              <a:ext uri="{FF2B5EF4-FFF2-40B4-BE49-F238E27FC236}">
                <a16:creationId xmlns:a16="http://schemas.microsoft.com/office/drawing/2014/main" id="{6A578C08-147F-D11A-64D5-ADC57816F922}"/>
              </a:ext>
            </a:extLst>
          </p:cNvPr>
          <p:cNvPicPr>
            <a:picLocks noChangeAspect="1"/>
          </p:cNvPicPr>
          <p:nvPr userDrawn="1"/>
        </p:nvPicPr>
        <p:blipFill>
          <a:blip r:embed="rId3"/>
          <a:stretch>
            <a:fillRect/>
          </a:stretch>
        </p:blipFill>
        <p:spPr>
          <a:xfrm>
            <a:off x="298674" y="196208"/>
            <a:ext cx="3064114" cy="892460"/>
          </a:xfrm>
          <a:prstGeom prst="rect">
            <a:avLst/>
          </a:prstGeom>
        </p:spPr>
      </p:pic>
    </p:spTree>
    <p:extLst>
      <p:ext uri="{BB962C8B-B14F-4D97-AF65-F5344CB8AC3E}">
        <p14:creationId xmlns:p14="http://schemas.microsoft.com/office/powerpoint/2010/main" val="1807222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Google Shape;20;p18">
            <a:extLst>
              <a:ext uri="{FF2B5EF4-FFF2-40B4-BE49-F238E27FC236}">
                <a16:creationId xmlns:a16="http://schemas.microsoft.com/office/drawing/2014/main" id="{587479E4-DA8E-E8A0-0A34-FE6BC57413DF}"/>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pic>
        <p:nvPicPr>
          <p:cNvPr id="17" name="Google Shape;12;p16" descr="CW3E-Logo-Horizontal-FullColor.png">
            <a:extLst>
              <a:ext uri="{FF2B5EF4-FFF2-40B4-BE49-F238E27FC236}">
                <a16:creationId xmlns:a16="http://schemas.microsoft.com/office/drawing/2014/main" id="{405D7F10-38B3-5BEE-9EE1-CBFFB3E934EB}"/>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
        <p:nvSpPr>
          <p:cNvPr id="18" name="Google Shape;22;p18">
            <a:extLst>
              <a:ext uri="{FF2B5EF4-FFF2-40B4-BE49-F238E27FC236}">
                <a16:creationId xmlns:a16="http://schemas.microsoft.com/office/drawing/2014/main" id="{587B7AB3-588D-B1EB-A844-4051FA1452EC}"/>
              </a:ext>
            </a:extLst>
          </p:cNvPr>
          <p:cNvSpPr txBox="1">
            <a:spLocks/>
          </p:cNvSpPr>
          <p:nvPr userDrawn="1"/>
        </p:nvSpPr>
        <p:spPr>
          <a:xfrm>
            <a:off x="-164758" y="250878"/>
            <a:ext cx="11894745" cy="811807"/>
          </a:xfrm>
          <a:prstGeom prst="rect">
            <a:avLst/>
          </a:prstGeom>
          <a:solidFill>
            <a:srgbClr val="006C92"/>
          </a:solidFill>
          <a:ln>
            <a:noFill/>
          </a:ln>
        </p:spPr>
        <p:txBody>
          <a:bodyPr spcFirstLastPara="1" vert="horz" wrap="square" lIns="457200" tIns="0" rIns="0" bIns="0" rtlCol="0" anchor="ctr" anchorCtr="0">
            <a:noAutofit/>
          </a:bodyPr>
          <a:lstStyle>
            <a:lvl1pPr lvl="0" algn="l" defTabSz="914400" rtl="0" eaLnBrk="1" latinLnBrk="0" hangingPunct="1">
              <a:lnSpc>
                <a:spcPct val="86666"/>
              </a:lnSpc>
              <a:spcBef>
                <a:spcPts val="0"/>
              </a:spcBef>
              <a:spcAft>
                <a:spcPts val="0"/>
              </a:spcAft>
              <a:buClr>
                <a:schemeClr val="lt1"/>
              </a:buClr>
              <a:buSzPts val="3000"/>
              <a:buFont typeface="Calibri"/>
              <a:buNone/>
              <a:defRPr sz="3000" b="1" i="0" kern="1200" cap="none">
                <a:solidFill>
                  <a:schemeClr val="lt1"/>
                </a:solidFill>
                <a:latin typeface="Source Sans 3" panose="020B0303030403020204" pitchFamily="34" charset="0"/>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US" dirty="0"/>
          </a:p>
        </p:txBody>
      </p:sp>
      <p:sp>
        <p:nvSpPr>
          <p:cNvPr id="19" name="Title 1">
            <a:extLst>
              <a:ext uri="{FF2B5EF4-FFF2-40B4-BE49-F238E27FC236}">
                <a16:creationId xmlns:a16="http://schemas.microsoft.com/office/drawing/2014/main" id="{80294A4C-1920-3816-0554-45E9A158737B}"/>
              </a:ext>
            </a:extLst>
          </p:cNvPr>
          <p:cNvSpPr>
            <a:spLocks noGrp="1"/>
          </p:cNvSpPr>
          <p:nvPr>
            <p:ph type="title"/>
          </p:nvPr>
        </p:nvSpPr>
        <p:spPr>
          <a:xfrm>
            <a:off x="94593" y="276793"/>
            <a:ext cx="11541754" cy="759976"/>
          </a:xfrm>
        </p:spPr>
        <p:txBody>
          <a:bodyPr>
            <a:normAutofit/>
          </a:bodyPr>
          <a:lstStyle>
            <a:lvl1pPr algn="l">
              <a:defRPr sz="3000">
                <a:solidFill>
                  <a:schemeClr val="bg1"/>
                </a:solidFill>
              </a:defRPr>
            </a:lvl1pPr>
          </a:lstStyle>
          <a:p>
            <a:r>
              <a:rPr lang="en-US" dirty="0"/>
              <a:t>Click to edit Master title style</a:t>
            </a:r>
          </a:p>
        </p:txBody>
      </p:sp>
      <p:sp>
        <p:nvSpPr>
          <p:cNvPr id="20" name="Content Placeholder 2">
            <a:extLst>
              <a:ext uri="{FF2B5EF4-FFF2-40B4-BE49-F238E27FC236}">
                <a16:creationId xmlns:a16="http://schemas.microsoft.com/office/drawing/2014/main" id="{0BFAAC27-11A4-9431-6C37-0F61F3AB311E}"/>
              </a:ext>
            </a:extLst>
          </p:cNvPr>
          <p:cNvSpPr>
            <a:spLocks noGrp="1"/>
          </p:cNvSpPr>
          <p:nvPr>
            <p:ph idx="1"/>
          </p:nvPr>
        </p:nvSpPr>
        <p:spPr>
          <a:xfrm>
            <a:off x="462012" y="1352392"/>
            <a:ext cx="11267975" cy="4873936"/>
          </a:xfrm>
        </p:spPr>
        <p:txBody>
          <a:bodyPr/>
          <a:lstStyle>
            <a:lvl1pPr>
              <a:defRPr>
                <a:solidFill>
                  <a:schemeClr val="tx1">
                    <a:lumMod val="90000"/>
                    <a:lumOff val="10000"/>
                  </a:schemeClr>
                </a:solidFill>
              </a:defRPr>
            </a:lvl1pPr>
            <a:lvl2pPr>
              <a:defRPr>
                <a:solidFill>
                  <a:schemeClr val="tx1">
                    <a:lumMod val="90000"/>
                    <a:lumOff val="10000"/>
                  </a:schemeClr>
                </a:solidFill>
              </a:defRPr>
            </a:lvl2pPr>
            <a:lvl3pPr>
              <a:defRPr>
                <a:solidFill>
                  <a:schemeClr val="tx1">
                    <a:lumMod val="90000"/>
                    <a:lumOff val="10000"/>
                  </a:schemeClr>
                </a:solidFill>
              </a:defRPr>
            </a:lvl3pPr>
            <a:lvl4pPr>
              <a:defRPr>
                <a:solidFill>
                  <a:schemeClr val="tx1">
                    <a:lumMod val="90000"/>
                    <a:lumOff val="10000"/>
                  </a:schemeClr>
                </a:solidFill>
              </a:defRPr>
            </a:lvl4pPr>
            <a:lvl5pPr>
              <a:defRPr>
                <a:solidFill>
                  <a:schemeClr val="tx1">
                    <a:lumMod val="90000"/>
                    <a:lumOff val="1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Slide Number Placeholder 5">
            <a:extLst>
              <a:ext uri="{FF2B5EF4-FFF2-40B4-BE49-F238E27FC236}">
                <a16:creationId xmlns:a16="http://schemas.microsoft.com/office/drawing/2014/main" id="{C99AD707-E2B7-B2C3-28D3-B8173A1E3F18}"/>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dirty="0"/>
          </a:p>
        </p:txBody>
      </p:sp>
    </p:spTree>
    <p:extLst>
      <p:ext uri="{BB962C8B-B14F-4D97-AF65-F5344CB8AC3E}">
        <p14:creationId xmlns:p14="http://schemas.microsoft.com/office/powerpoint/2010/main" val="28953446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6" name="Google Shape;20;p18">
            <a:extLst>
              <a:ext uri="{FF2B5EF4-FFF2-40B4-BE49-F238E27FC236}">
                <a16:creationId xmlns:a16="http://schemas.microsoft.com/office/drawing/2014/main" id="{587479E4-DA8E-E8A0-0A34-FE6BC57413DF}"/>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pic>
        <p:nvPicPr>
          <p:cNvPr id="17" name="Google Shape;12;p16" descr="CW3E-Logo-Horizontal-FullColor.png">
            <a:extLst>
              <a:ext uri="{FF2B5EF4-FFF2-40B4-BE49-F238E27FC236}">
                <a16:creationId xmlns:a16="http://schemas.microsoft.com/office/drawing/2014/main" id="{405D7F10-38B3-5BEE-9EE1-CBFFB3E934EB}"/>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
        <p:nvSpPr>
          <p:cNvPr id="18" name="Google Shape;22;p18">
            <a:extLst>
              <a:ext uri="{FF2B5EF4-FFF2-40B4-BE49-F238E27FC236}">
                <a16:creationId xmlns:a16="http://schemas.microsoft.com/office/drawing/2014/main" id="{587B7AB3-588D-B1EB-A844-4051FA1452EC}"/>
              </a:ext>
            </a:extLst>
          </p:cNvPr>
          <p:cNvSpPr txBox="1">
            <a:spLocks/>
          </p:cNvSpPr>
          <p:nvPr userDrawn="1"/>
        </p:nvSpPr>
        <p:spPr>
          <a:xfrm>
            <a:off x="-164758" y="250878"/>
            <a:ext cx="11894745" cy="811807"/>
          </a:xfrm>
          <a:prstGeom prst="rect">
            <a:avLst/>
          </a:prstGeom>
          <a:solidFill>
            <a:srgbClr val="006C92"/>
          </a:solidFill>
          <a:ln>
            <a:noFill/>
          </a:ln>
        </p:spPr>
        <p:txBody>
          <a:bodyPr spcFirstLastPara="1" vert="horz" wrap="square" lIns="457200" tIns="0" rIns="0" bIns="0" rtlCol="0" anchor="ctr" anchorCtr="0">
            <a:noAutofit/>
          </a:bodyPr>
          <a:lstStyle>
            <a:lvl1pPr lvl="0" algn="l" defTabSz="914400" rtl="0" eaLnBrk="1" latinLnBrk="0" hangingPunct="1">
              <a:lnSpc>
                <a:spcPct val="86666"/>
              </a:lnSpc>
              <a:spcBef>
                <a:spcPts val="0"/>
              </a:spcBef>
              <a:spcAft>
                <a:spcPts val="0"/>
              </a:spcAft>
              <a:buClr>
                <a:schemeClr val="lt1"/>
              </a:buClr>
              <a:buSzPts val="3000"/>
              <a:buFont typeface="Calibri"/>
              <a:buNone/>
              <a:defRPr sz="3000" b="1" i="0" kern="1200" cap="none">
                <a:solidFill>
                  <a:schemeClr val="lt1"/>
                </a:solidFill>
                <a:latin typeface="Source Sans 3" panose="020B0303030403020204" pitchFamily="34" charset="0"/>
                <a:ea typeface="+mj-ea"/>
                <a:cs typeface="+mj-c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US" dirty="0"/>
          </a:p>
        </p:txBody>
      </p:sp>
      <p:sp>
        <p:nvSpPr>
          <p:cNvPr id="19" name="Title 1">
            <a:extLst>
              <a:ext uri="{FF2B5EF4-FFF2-40B4-BE49-F238E27FC236}">
                <a16:creationId xmlns:a16="http://schemas.microsoft.com/office/drawing/2014/main" id="{80294A4C-1920-3816-0554-45E9A158737B}"/>
              </a:ext>
            </a:extLst>
          </p:cNvPr>
          <p:cNvSpPr>
            <a:spLocks noGrp="1"/>
          </p:cNvSpPr>
          <p:nvPr>
            <p:ph type="title"/>
          </p:nvPr>
        </p:nvSpPr>
        <p:spPr>
          <a:xfrm>
            <a:off x="94593" y="276793"/>
            <a:ext cx="11541754" cy="759976"/>
          </a:xfrm>
        </p:spPr>
        <p:txBody>
          <a:bodyPr>
            <a:normAutofit/>
          </a:bodyPr>
          <a:lstStyle>
            <a:lvl1pPr algn="l">
              <a:defRPr sz="3000">
                <a:solidFill>
                  <a:schemeClr val="bg1"/>
                </a:solidFill>
              </a:defRPr>
            </a:lvl1pPr>
          </a:lstStyle>
          <a:p>
            <a:r>
              <a:rPr lang="en-US" dirty="0"/>
              <a:t>Click to edit Master title style</a:t>
            </a:r>
          </a:p>
        </p:txBody>
      </p:sp>
      <p:sp>
        <p:nvSpPr>
          <p:cNvPr id="2" name="Slide Number Placeholder 5">
            <a:extLst>
              <a:ext uri="{FF2B5EF4-FFF2-40B4-BE49-F238E27FC236}">
                <a16:creationId xmlns:a16="http://schemas.microsoft.com/office/drawing/2014/main" id="{8512108F-9BB3-C27A-C646-E9ACDE42792F}"/>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dirty="0"/>
          </a:p>
        </p:txBody>
      </p:sp>
    </p:spTree>
    <p:extLst>
      <p:ext uri="{BB962C8B-B14F-4D97-AF65-F5344CB8AC3E}">
        <p14:creationId xmlns:p14="http://schemas.microsoft.com/office/powerpoint/2010/main" val="6377258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6" name="Google Shape;20;p18">
            <a:extLst>
              <a:ext uri="{FF2B5EF4-FFF2-40B4-BE49-F238E27FC236}">
                <a16:creationId xmlns:a16="http://schemas.microsoft.com/office/drawing/2014/main" id="{587479E4-DA8E-E8A0-0A34-FE6BC57413DF}"/>
              </a:ext>
            </a:extLst>
          </p:cNvPr>
          <p:cNvSpPr/>
          <p:nvPr userDrawn="1"/>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b="0" i="0" u="none" strike="noStrike" cap="none">
              <a:solidFill>
                <a:schemeClr val="lt1"/>
              </a:solidFill>
              <a:latin typeface="Arial"/>
              <a:ea typeface="Arial"/>
              <a:cs typeface="Arial"/>
              <a:sym typeface="Arial"/>
            </a:endParaRPr>
          </a:p>
        </p:txBody>
      </p:sp>
      <p:pic>
        <p:nvPicPr>
          <p:cNvPr id="17" name="Google Shape;12;p16" descr="CW3E-Logo-Horizontal-FullColor.png">
            <a:extLst>
              <a:ext uri="{FF2B5EF4-FFF2-40B4-BE49-F238E27FC236}">
                <a16:creationId xmlns:a16="http://schemas.microsoft.com/office/drawing/2014/main" id="{405D7F10-38B3-5BEE-9EE1-CBFFB3E934EB}"/>
              </a:ext>
            </a:extLst>
          </p:cNvPr>
          <p:cNvPicPr preferRelativeResize="0"/>
          <p:nvPr userDrawn="1"/>
        </p:nvPicPr>
        <p:blipFill rotWithShape="1">
          <a:blip r:embed="rId2">
            <a:alphaModFix/>
          </a:blip>
          <a:srcRect r="68870"/>
          <a:stretch/>
        </p:blipFill>
        <p:spPr>
          <a:xfrm>
            <a:off x="342696" y="5999240"/>
            <a:ext cx="691715" cy="652312"/>
          </a:xfrm>
          <a:prstGeom prst="rect">
            <a:avLst/>
          </a:prstGeom>
          <a:noFill/>
          <a:ln>
            <a:noFill/>
          </a:ln>
        </p:spPr>
      </p:pic>
      <p:sp>
        <p:nvSpPr>
          <p:cNvPr id="2" name="Slide Number Placeholder 5">
            <a:extLst>
              <a:ext uri="{FF2B5EF4-FFF2-40B4-BE49-F238E27FC236}">
                <a16:creationId xmlns:a16="http://schemas.microsoft.com/office/drawing/2014/main" id="{50A19543-C343-3F5A-156D-6E0DF2718CDE}"/>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dirty="0"/>
          </a:p>
        </p:txBody>
      </p:sp>
    </p:spTree>
    <p:extLst>
      <p:ext uri="{BB962C8B-B14F-4D97-AF65-F5344CB8AC3E}">
        <p14:creationId xmlns:p14="http://schemas.microsoft.com/office/powerpoint/2010/main" val="26065277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hite">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BAB960B2-7AD0-7679-1457-3CBD0DE91E71}"/>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dirty="0"/>
          </a:p>
        </p:txBody>
      </p:sp>
    </p:spTree>
    <p:extLst>
      <p:ext uri="{BB962C8B-B14F-4D97-AF65-F5344CB8AC3E}">
        <p14:creationId xmlns:p14="http://schemas.microsoft.com/office/powerpoint/2010/main" val="35223889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783DDE-69BF-D346-BF7D-06F3812EFACD}"/>
              </a:ext>
            </a:extLst>
          </p:cNvPr>
          <p:cNvSpPr>
            <a:spLocks noGrp="1"/>
          </p:cNvSpPr>
          <p:nvPr>
            <p:ph type="body" idx="1"/>
          </p:nvPr>
        </p:nvSpPr>
        <p:spPr>
          <a:xfrm>
            <a:off x="462013" y="1352392"/>
            <a:ext cx="10993629" cy="493403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824053C0-5568-DE42-BA12-48A0E058B483}"/>
              </a:ext>
            </a:extLst>
          </p:cNvPr>
          <p:cNvSpPr>
            <a:spLocks noGrp="1"/>
          </p:cNvSpPr>
          <p:nvPr>
            <p:ph type="title"/>
          </p:nvPr>
        </p:nvSpPr>
        <p:spPr>
          <a:xfrm>
            <a:off x="94593" y="206448"/>
            <a:ext cx="11361049" cy="759976"/>
          </a:xfrm>
          <a:prstGeom prst="rect">
            <a:avLst/>
          </a:prstGeom>
        </p:spPr>
        <p:txBody>
          <a:bodyPr vert="horz" lIns="91440" tIns="45720" rIns="91440" bIns="45720" rtlCol="0" anchor="ctr">
            <a:normAutofit/>
          </a:bodyPr>
          <a:lstStyle/>
          <a:p>
            <a:r>
              <a:rPr lang="en-US" dirty="0"/>
              <a:t>Click to edit Master title style</a:t>
            </a:r>
          </a:p>
        </p:txBody>
      </p:sp>
      <p:sp>
        <p:nvSpPr>
          <p:cNvPr id="4" name="Slide Number Placeholder 5">
            <a:extLst>
              <a:ext uri="{FF2B5EF4-FFF2-40B4-BE49-F238E27FC236}">
                <a16:creationId xmlns:a16="http://schemas.microsoft.com/office/drawing/2014/main" id="{80C7181C-2D3E-8E83-6CCB-1923CA285647}"/>
              </a:ext>
            </a:extLst>
          </p:cNvPr>
          <p:cNvSpPr>
            <a:spLocks noGrp="1"/>
          </p:cNvSpPr>
          <p:nvPr>
            <p:ph type="sldNum" sz="quarter" idx="4"/>
          </p:nvPr>
        </p:nvSpPr>
        <p:spPr>
          <a:xfrm>
            <a:off x="11390210" y="6286427"/>
            <a:ext cx="452875" cy="365125"/>
          </a:xfrm>
          <a:prstGeom prst="rect">
            <a:avLst/>
          </a:prstGeom>
        </p:spPr>
        <p:txBody>
          <a:bodyPr anchor="b"/>
          <a:lstStyle>
            <a:lvl1pPr algn="r">
              <a:defRPr sz="1400" b="0" i="0">
                <a:latin typeface="Source Sans 3 Light" panose="020B0303030403020204" pitchFamily="34" charset="0"/>
              </a:defRPr>
            </a:lvl1pPr>
          </a:lstStyle>
          <a:p>
            <a:fld id="{7B0CD808-6240-BA45-BC03-A25D999FD0E0}" type="slidenum">
              <a:rPr lang="en-US" smtClean="0"/>
              <a:pPr/>
              <a:t>‹#›</a:t>
            </a:fld>
            <a:endParaRPr lang="en-US" dirty="0"/>
          </a:p>
        </p:txBody>
      </p:sp>
    </p:spTree>
    <p:extLst>
      <p:ext uri="{BB962C8B-B14F-4D97-AF65-F5344CB8AC3E}">
        <p14:creationId xmlns:p14="http://schemas.microsoft.com/office/powerpoint/2010/main" val="211775386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700" r:id="rId3"/>
    <p:sldLayoutId id="2147483696" r:id="rId4"/>
    <p:sldLayoutId id="2147483697" r:id="rId5"/>
    <p:sldLayoutId id="2147483698" r:id="rId6"/>
    <p:sldLayoutId id="2147483699" r:id="rId7"/>
  </p:sldLayoutIdLst>
  <p:hf hdr="0" ftr="0" dt="0"/>
  <p:txStyles>
    <p:titleStyle>
      <a:lvl1pPr algn="l" defTabSz="914400" rtl="0" eaLnBrk="1" latinLnBrk="0" hangingPunct="1">
        <a:lnSpc>
          <a:spcPct val="114000"/>
        </a:lnSpc>
        <a:spcBef>
          <a:spcPct val="0"/>
        </a:spcBef>
        <a:buNone/>
        <a:defRPr sz="3000" b="0" i="0" kern="1200">
          <a:solidFill>
            <a:schemeClr val="tx1">
              <a:lumMod val="85000"/>
              <a:lumOff val="15000"/>
            </a:schemeClr>
          </a:solidFill>
          <a:latin typeface="Source Sans 3" panose="020B0303030403020204" pitchFamily="34" charset="0"/>
          <a:ea typeface="+mj-ea"/>
          <a:cs typeface="+mj-cs"/>
        </a:defRPr>
      </a:lvl1pPr>
    </p:titleStyle>
    <p:bodyStyle>
      <a:lvl1pPr marL="228600" indent="-228600" algn="l" defTabSz="914400" rtl="0" eaLnBrk="1" latinLnBrk="0" hangingPunct="1">
        <a:lnSpc>
          <a:spcPct val="114000"/>
        </a:lnSpc>
        <a:spcBef>
          <a:spcPts val="0"/>
        </a:spcBef>
        <a:buFont typeface="Arial" panose="020B0604020202020204" pitchFamily="34" charset="0"/>
        <a:buChar char="•"/>
        <a:defRPr sz="2800" b="0" i="0" kern="1200">
          <a:solidFill>
            <a:schemeClr val="tx1">
              <a:lumMod val="90000"/>
              <a:lumOff val="10000"/>
            </a:schemeClr>
          </a:solidFill>
          <a:latin typeface="Source Sans 3" panose="020B0303030403020204" pitchFamily="34" charset="0"/>
          <a:ea typeface="+mn-ea"/>
          <a:cs typeface="+mn-cs"/>
        </a:defRPr>
      </a:lvl1pPr>
      <a:lvl2pPr marL="685800" indent="-228600" algn="l" defTabSz="914400" rtl="0" eaLnBrk="1" latinLnBrk="0" hangingPunct="1">
        <a:lnSpc>
          <a:spcPct val="114000"/>
        </a:lnSpc>
        <a:spcBef>
          <a:spcPts val="0"/>
        </a:spcBef>
        <a:buFont typeface="Arial" panose="020B0604020202020204" pitchFamily="34" charset="0"/>
        <a:buChar char="•"/>
        <a:defRPr sz="2400" b="0" i="0" kern="1200">
          <a:solidFill>
            <a:schemeClr val="tx1">
              <a:lumMod val="90000"/>
              <a:lumOff val="10000"/>
            </a:schemeClr>
          </a:solidFill>
          <a:latin typeface="Source Sans 3" panose="020B0303030403020204" pitchFamily="34" charset="0"/>
          <a:ea typeface="+mn-ea"/>
          <a:cs typeface="+mn-cs"/>
        </a:defRPr>
      </a:lvl2pPr>
      <a:lvl3pPr marL="1143000" indent="-228600" algn="l" defTabSz="914400" rtl="0" eaLnBrk="1" latinLnBrk="0" hangingPunct="1">
        <a:lnSpc>
          <a:spcPct val="114000"/>
        </a:lnSpc>
        <a:spcBef>
          <a:spcPts val="0"/>
        </a:spcBef>
        <a:buFont typeface="Arial" panose="020B0604020202020204" pitchFamily="34" charset="0"/>
        <a:buChar char="•"/>
        <a:defRPr sz="2200" b="0" i="0" kern="1200">
          <a:solidFill>
            <a:schemeClr val="tx1">
              <a:lumMod val="90000"/>
              <a:lumOff val="10000"/>
            </a:schemeClr>
          </a:solidFill>
          <a:latin typeface="Source Sans 3" panose="020B0303030403020204" pitchFamily="34" charset="0"/>
          <a:ea typeface="+mn-ea"/>
          <a:cs typeface="+mn-cs"/>
        </a:defRPr>
      </a:lvl3pPr>
      <a:lvl4pPr marL="1600200" indent="-228600" algn="l" defTabSz="914400" rtl="0" eaLnBrk="1" latinLnBrk="0" hangingPunct="1">
        <a:lnSpc>
          <a:spcPct val="114000"/>
        </a:lnSpc>
        <a:spcBef>
          <a:spcPts val="0"/>
        </a:spcBef>
        <a:buFont typeface="Arial" panose="020B0604020202020204" pitchFamily="34" charset="0"/>
        <a:buChar char="•"/>
        <a:defRPr sz="2000" b="0" i="0" kern="1200">
          <a:solidFill>
            <a:schemeClr val="tx1">
              <a:lumMod val="90000"/>
              <a:lumOff val="10000"/>
            </a:schemeClr>
          </a:solidFill>
          <a:latin typeface="Source Sans 3" panose="020B0303030403020204" pitchFamily="34" charset="0"/>
          <a:ea typeface="+mn-ea"/>
          <a:cs typeface="+mn-cs"/>
        </a:defRPr>
      </a:lvl4pPr>
      <a:lvl5pPr marL="2057400" indent="-228600" algn="l" defTabSz="914400" rtl="0" eaLnBrk="1" latinLnBrk="0" hangingPunct="1">
        <a:lnSpc>
          <a:spcPct val="114000"/>
        </a:lnSpc>
        <a:spcBef>
          <a:spcPts val="0"/>
        </a:spcBef>
        <a:buFont typeface="Arial" panose="020B0604020202020204" pitchFamily="34" charset="0"/>
        <a:buChar char="•"/>
        <a:defRPr sz="2000" b="0" i="0" kern="1200">
          <a:solidFill>
            <a:schemeClr val="tx1">
              <a:lumMod val="90000"/>
              <a:lumOff val="10000"/>
            </a:schemeClr>
          </a:solidFill>
          <a:latin typeface="Source Sans 3" panose="020B03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microsoft.com/office/2007/relationships/media" Target="../media/media5.mp4"/><Relationship Id="rId7" Type="http://schemas.openxmlformats.org/officeDocument/2006/relationships/slideLayout" Target="../slideLayouts/slideLayout5.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6.mp4"/><Relationship Id="rId11" Type="http://schemas.openxmlformats.org/officeDocument/2006/relationships/image" Target="../media/image40.png"/><Relationship Id="rId5" Type="http://schemas.microsoft.com/office/2007/relationships/media" Target="../media/media6.mp4"/><Relationship Id="rId10" Type="http://schemas.openxmlformats.org/officeDocument/2006/relationships/image" Target="../media/image39.png"/><Relationship Id="rId4" Type="http://schemas.openxmlformats.org/officeDocument/2006/relationships/video" Target="../media/media5.mp4"/><Relationship Id="rId9"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13" Type="http://schemas.openxmlformats.org/officeDocument/2006/relationships/image" Target="../media/image24.png"/><Relationship Id="rId3" Type="http://schemas.microsoft.com/office/2007/relationships/media" Target="../media/media2.mp4"/><Relationship Id="rId7" Type="http://schemas.openxmlformats.org/officeDocument/2006/relationships/slideLayout" Target="../slideLayouts/slideLayout5.xml"/><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video" Target="../media/media1.mp4"/><Relationship Id="rId16" Type="http://schemas.openxmlformats.org/officeDocument/2006/relationships/image" Target="../media/image27.png"/><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2.png"/><Relationship Id="rId5" Type="http://schemas.microsoft.com/office/2007/relationships/media" Target="../media/media3.mp4"/><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BBF35-79FC-CFC1-95C3-198A0ECFA8D2}"/>
              </a:ext>
            </a:extLst>
          </p:cNvPr>
          <p:cNvSpPr>
            <a:spLocks noGrp="1"/>
          </p:cNvSpPr>
          <p:nvPr>
            <p:ph type="title"/>
          </p:nvPr>
        </p:nvSpPr>
        <p:spPr>
          <a:xfrm>
            <a:off x="831850" y="1408459"/>
            <a:ext cx="10515600" cy="2435565"/>
          </a:xfrm>
        </p:spPr>
        <p:txBody>
          <a:bodyPr>
            <a:normAutofit/>
          </a:bodyPr>
          <a:lstStyle/>
          <a:p>
            <a:r>
              <a:rPr lang="en-US" b="0" dirty="0">
                <a:latin typeface="Source Sans 3 Medium" panose="020B0303030403020204" pitchFamily="34" charset="0"/>
              </a:rPr>
              <a:t>Leveraging Ensemble Forecasts &amp; Model </a:t>
            </a:r>
            <a:br>
              <a:rPr lang="en-US" b="0" dirty="0">
                <a:latin typeface="Source Sans 3 Medium" panose="020B0303030403020204" pitchFamily="34" charset="0"/>
              </a:rPr>
            </a:br>
            <a:r>
              <a:rPr lang="en-US" b="0" dirty="0">
                <a:latin typeface="Source Sans 3 Medium" panose="020B0303030403020204" pitchFamily="34" charset="0"/>
              </a:rPr>
              <a:t>Predictive Control to Support FIRO Projects</a:t>
            </a:r>
          </a:p>
        </p:txBody>
      </p:sp>
      <p:sp>
        <p:nvSpPr>
          <p:cNvPr id="3" name="Subtitle 2">
            <a:extLst>
              <a:ext uri="{FF2B5EF4-FFF2-40B4-BE49-F238E27FC236}">
                <a16:creationId xmlns:a16="http://schemas.microsoft.com/office/drawing/2014/main" id="{80779F8C-0F98-D2A6-650D-E1DE49E42157}"/>
              </a:ext>
            </a:extLst>
          </p:cNvPr>
          <p:cNvSpPr>
            <a:spLocks noGrp="1"/>
          </p:cNvSpPr>
          <p:nvPr>
            <p:ph type="body" idx="1"/>
          </p:nvPr>
        </p:nvSpPr>
        <p:spPr>
          <a:xfrm>
            <a:off x="831850" y="4189228"/>
            <a:ext cx="10515600" cy="1863745"/>
          </a:xfrm>
        </p:spPr>
        <p:txBody>
          <a:bodyPr>
            <a:normAutofit/>
          </a:bodyPr>
          <a:lstStyle/>
          <a:p>
            <a:r>
              <a:rPr lang="en-US" dirty="0"/>
              <a:t>Kyla Semmendinger-Raney, Mahdi Erfani, Abdul Moiz, and Rob Hartman</a:t>
            </a:r>
            <a:endParaRPr lang="en-US" i="1" baseline="30000" dirty="0">
              <a:latin typeface="Source Sans 3 Light" panose="020B0303030403020204" pitchFamily="34" charset="0"/>
            </a:endParaRPr>
          </a:p>
          <a:p>
            <a:r>
              <a:rPr lang="en-US" sz="2000" i="1" dirty="0">
                <a:latin typeface="Source Sans 3 Light" panose="020B0303030403020204" pitchFamily="34" charset="0"/>
              </a:rPr>
              <a:t>Water Resources Engineering, Center for Western Weather and Water Extremes, </a:t>
            </a:r>
          </a:p>
          <a:p>
            <a:r>
              <a:rPr lang="en-US" sz="2000" i="1" dirty="0">
                <a:latin typeface="Source Sans 3 Light" panose="020B0303030403020204" pitchFamily="34" charset="0"/>
              </a:rPr>
              <a:t>Scripps Institution of Oceanography, University of San Diego</a:t>
            </a:r>
          </a:p>
        </p:txBody>
      </p:sp>
    </p:spTree>
    <p:extLst>
      <p:ext uri="{BB962C8B-B14F-4D97-AF65-F5344CB8AC3E}">
        <p14:creationId xmlns:p14="http://schemas.microsoft.com/office/powerpoint/2010/main" val="4120627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83AD4E-647E-1032-642E-95C341D8A5D6}"/>
              </a:ext>
            </a:extLst>
          </p:cNvPr>
          <p:cNvSpPr>
            <a:spLocks noGrp="1"/>
          </p:cNvSpPr>
          <p:nvPr>
            <p:ph type="title"/>
          </p:nvPr>
        </p:nvSpPr>
        <p:spPr/>
        <p:txBody>
          <a:bodyPr/>
          <a:lstStyle/>
          <a:p>
            <a:r>
              <a:rPr lang="en-US" dirty="0"/>
              <a:t>Questions?</a:t>
            </a:r>
          </a:p>
        </p:txBody>
      </p:sp>
      <p:sp>
        <p:nvSpPr>
          <p:cNvPr id="6" name="Text Placeholder 5">
            <a:extLst>
              <a:ext uri="{FF2B5EF4-FFF2-40B4-BE49-F238E27FC236}">
                <a16:creationId xmlns:a16="http://schemas.microsoft.com/office/drawing/2014/main" id="{40BA4743-01B8-8CEC-3666-39764384568C}"/>
              </a:ext>
            </a:extLst>
          </p:cNvPr>
          <p:cNvSpPr>
            <a:spLocks noGrp="1"/>
          </p:cNvSpPr>
          <p:nvPr>
            <p:ph type="body" idx="1"/>
          </p:nvPr>
        </p:nvSpPr>
        <p:spPr>
          <a:xfrm>
            <a:off x="1439333" y="4487051"/>
            <a:ext cx="4656667" cy="491067"/>
          </a:xfrm>
        </p:spPr>
        <p:txBody>
          <a:bodyPr anchor="ctr">
            <a:normAutofit lnSpcReduction="10000"/>
          </a:bodyPr>
          <a:lstStyle/>
          <a:p>
            <a:r>
              <a:rPr lang="en-US" dirty="0" err="1"/>
              <a:t>ksr@ucsd.edu</a:t>
            </a:r>
            <a:endParaRPr lang="en-US" dirty="0"/>
          </a:p>
        </p:txBody>
      </p:sp>
      <p:sp>
        <p:nvSpPr>
          <p:cNvPr id="4" name="Slide Number Placeholder 3">
            <a:extLst>
              <a:ext uri="{FF2B5EF4-FFF2-40B4-BE49-F238E27FC236}">
                <a16:creationId xmlns:a16="http://schemas.microsoft.com/office/drawing/2014/main" id="{E3FE7F9B-2454-32B7-36B7-C83083683BF8}"/>
              </a:ext>
            </a:extLst>
          </p:cNvPr>
          <p:cNvSpPr>
            <a:spLocks noGrp="1"/>
          </p:cNvSpPr>
          <p:nvPr>
            <p:ph type="sldNum" sz="quarter" idx="4294967295"/>
          </p:nvPr>
        </p:nvSpPr>
        <p:spPr>
          <a:xfrm>
            <a:off x="11739563" y="6286500"/>
            <a:ext cx="452437" cy="365125"/>
          </a:xfrm>
        </p:spPr>
        <p:txBody>
          <a:bodyPr/>
          <a:lstStyle/>
          <a:p>
            <a:fld id="{7B0CD808-6240-BA45-BC03-A25D999FD0E0}" type="slidenum">
              <a:rPr lang="en-US" smtClean="0"/>
              <a:pPr/>
              <a:t>10</a:t>
            </a:fld>
            <a:endParaRPr lang="en-US" dirty="0"/>
          </a:p>
        </p:txBody>
      </p:sp>
      <p:pic>
        <p:nvPicPr>
          <p:cNvPr id="2050" name="Picture 2">
            <a:extLst>
              <a:ext uri="{FF2B5EF4-FFF2-40B4-BE49-F238E27FC236}">
                <a16:creationId xmlns:a16="http://schemas.microsoft.com/office/drawing/2014/main" id="{298F08B0-560F-1806-04FC-11D529F130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487051"/>
            <a:ext cx="489021" cy="49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860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652F9-BD78-3B72-3563-94FE996EBFD7}"/>
              </a:ext>
            </a:extLst>
          </p:cNvPr>
          <p:cNvSpPr>
            <a:spLocks noGrp="1"/>
          </p:cNvSpPr>
          <p:nvPr>
            <p:ph type="title"/>
          </p:nvPr>
        </p:nvSpPr>
        <p:spPr/>
        <p:txBody>
          <a:bodyPr/>
          <a:lstStyle/>
          <a:p>
            <a:r>
              <a:rPr lang="en-US" dirty="0"/>
              <a:t>Supplemental Slides</a:t>
            </a:r>
          </a:p>
        </p:txBody>
      </p:sp>
      <p:sp>
        <p:nvSpPr>
          <p:cNvPr id="3" name="Text Placeholder 2">
            <a:extLst>
              <a:ext uri="{FF2B5EF4-FFF2-40B4-BE49-F238E27FC236}">
                <a16:creationId xmlns:a16="http://schemas.microsoft.com/office/drawing/2014/main" id="{ACDBE9B6-73D4-2F22-728F-20F81B17A17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13840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9A0A449-4BF6-B7E0-1297-9A044C2A2592}"/>
              </a:ext>
            </a:extLst>
          </p:cNvPr>
          <p:cNvPicPr>
            <a:picLocks noChangeAspect="1"/>
          </p:cNvPicPr>
          <p:nvPr/>
        </p:nvPicPr>
        <p:blipFill>
          <a:blip r:embed="rId3"/>
          <a:stretch>
            <a:fillRect/>
          </a:stretch>
        </p:blipFill>
        <p:spPr>
          <a:xfrm>
            <a:off x="6259970" y="1518472"/>
            <a:ext cx="5715000" cy="4286250"/>
          </a:xfrm>
          <a:prstGeom prst="rect">
            <a:avLst/>
          </a:prstGeom>
        </p:spPr>
      </p:pic>
      <p:pic>
        <p:nvPicPr>
          <p:cNvPr id="9" name="Picture 8">
            <a:extLst>
              <a:ext uri="{FF2B5EF4-FFF2-40B4-BE49-F238E27FC236}">
                <a16:creationId xmlns:a16="http://schemas.microsoft.com/office/drawing/2014/main" id="{EBBEFB7C-CF23-11D3-2458-4AF9F03165B6}"/>
              </a:ext>
            </a:extLst>
          </p:cNvPr>
          <p:cNvPicPr>
            <a:picLocks noChangeAspect="1"/>
          </p:cNvPicPr>
          <p:nvPr/>
        </p:nvPicPr>
        <p:blipFill>
          <a:blip r:embed="rId4"/>
          <a:stretch>
            <a:fillRect/>
          </a:stretch>
        </p:blipFill>
        <p:spPr>
          <a:xfrm>
            <a:off x="378070" y="1518471"/>
            <a:ext cx="5715000" cy="4286250"/>
          </a:xfrm>
          <a:prstGeom prst="rect">
            <a:avLst/>
          </a:prstGeom>
        </p:spPr>
      </p:pic>
      <p:sp>
        <p:nvSpPr>
          <p:cNvPr id="2" name="Title 1">
            <a:extLst>
              <a:ext uri="{FF2B5EF4-FFF2-40B4-BE49-F238E27FC236}">
                <a16:creationId xmlns:a16="http://schemas.microsoft.com/office/drawing/2014/main" id="{7C12882B-D6E7-ECAE-3AB4-CBC937344EEC}"/>
              </a:ext>
            </a:extLst>
          </p:cNvPr>
          <p:cNvSpPr>
            <a:spLocks noGrp="1"/>
          </p:cNvSpPr>
          <p:nvPr>
            <p:ph type="title"/>
          </p:nvPr>
        </p:nvSpPr>
        <p:spPr/>
        <p:txBody>
          <a:bodyPr/>
          <a:lstStyle/>
          <a:p>
            <a:r>
              <a:rPr lang="en-US" dirty="0"/>
              <a:t>HEFS vs Reduced Scenarios</a:t>
            </a:r>
          </a:p>
        </p:txBody>
      </p:sp>
      <p:sp>
        <p:nvSpPr>
          <p:cNvPr id="4" name="Slide Number Placeholder 3">
            <a:extLst>
              <a:ext uri="{FF2B5EF4-FFF2-40B4-BE49-F238E27FC236}">
                <a16:creationId xmlns:a16="http://schemas.microsoft.com/office/drawing/2014/main" id="{5619A25C-4716-78FA-54F6-7D3BC57050DF}"/>
              </a:ext>
            </a:extLst>
          </p:cNvPr>
          <p:cNvSpPr>
            <a:spLocks noGrp="1"/>
          </p:cNvSpPr>
          <p:nvPr>
            <p:ph type="sldNum" sz="quarter" idx="4"/>
          </p:nvPr>
        </p:nvSpPr>
        <p:spPr/>
        <p:txBody>
          <a:bodyPr/>
          <a:lstStyle/>
          <a:p>
            <a:fld id="{7B0CD808-6240-BA45-BC03-A25D999FD0E0}" type="slidenum">
              <a:rPr lang="en-US" smtClean="0"/>
              <a:pPr/>
              <a:t>12</a:t>
            </a:fld>
            <a:endParaRPr lang="en-US" dirty="0"/>
          </a:p>
        </p:txBody>
      </p:sp>
      <p:sp>
        <p:nvSpPr>
          <p:cNvPr id="7" name="TextBox 6">
            <a:extLst>
              <a:ext uri="{FF2B5EF4-FFF2-40B4-BE49-F238E27FC236}">
                <a16:creationId xmlns:a16="http://schemas.microsoft.com/office/drawing/2014/main" id="{B578840F-E2A4-8C30-BC66-BD21D49BE2E4}"/>
              </a:ext>
            </a:extLst>
          </p:cNvPr>
          <p:cNvSpPr txBox="1"/>
          <p:nvPr/>
        </p:nvSpPr>
        <p:spPr>
          <a:xfrm>
            <a:off x="1226528" y="1149141"/>
            <a:ext cx="3894992" cy="369332"/>
          </a:xfrm>
          <a:prstGeom prst="rect">
            <a:avLst/>
          </a:prstGeom>
          <a:noFill/>
        </p:spPr>
        <p:txBody>
          <a:bodyPr wrap="square" rtlCol="0">
            <a:spAutoFit/>
          </a:bodyPr>
          <a:lstStyle/>
          <a:p>
            <a:pPr algn="ctr"/>
            <a:r>
              <a:rPr lang="en-US" dirty="0">
                <a:latin typeface="Source Sans 3" panose="020B0303030403020204" pitchFamily="34" charset="0"/>
              </a:rPr>
              <a:t>HEFS Forecast – Issued: 2/9/1998</a:t>
            </a:r>
          </a:p>
        </p:txBody>
      </p:sp>
      <p:sp>
        <p:nvSpPr>
          <p:cNvPr id="8" name="TextBox 7">
            <a:extLst>
              <a:ext uri="{FF2B5EF4-FFF2-40B4-BE49-F238E27FC236}">
                <a16:creationId xmlns:a16="http://schemas.microsoft.com/office/drawing/2014/main" id="{0904FC20-D703-5594-4D38-07FFEAEDC728}"/>
              </a:ext>
            </a:extLst>
          </p:cNvPr>
          <p:cNvSpPr txBox="1"/>
          <p:nvPr/>
        </p:nvSpPr>
        <p:spPr>
          <a:xfrm>
            <a:off x="7169975" y="1155282"/>
            <a:ext cx="3894992" cy="369332"/>
          </a:xfrm>
          <a:prstGeom prst="rect">
            <a:avLst/>
          </a:prstGeom>
          <a:noFill/>
        </p:spPr>
        <p:txBody>
          <a:bodyPr wrap="square" rtlCol="0">
            <a:spAutoFit/>
          </a:bodyPr>
          <a:lstStyle/>
          <a:p>
            <a:pPr algn="ctr"/>
            <a:r>
              <a:rPr lang="en-US" dirty="0">
                <a:latin typeface="Source Sans 3" panose="020B0303030403020204" pitchFamily="34" charset="0"/>
              </a:rPr>
              <a:t>Reduced Set of HEFS Forecasts</a:t>
            </a:r>
          </a:p>
        </p:txBody>
      </p:sp>
    </p:spTree>
    <p:extLst>
      <p:ext uri="{BB962C8B-B14F-4D97-AF65-F5344CB8AC3E}">
        <p14:creationId xmlns:p14="http://schemas.microsoft.com/office/powerpoint/2010/main" val="1119451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7919-960B-F595-F0EE-CB0AFFA17B8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2016A35-7800-755E-B084-92A317746D7E}"/>
              </a:ext>
            </a:extLst>
          </p:cNvPr>
          <p:cNvPicPr>
            <a:picLocks noChangeAspect="1"/>
          </p:cNvPicPr>
          <p:nvPr/>
        </p:nvPicPr>
        <p:blipFill>
          <a:blip r:embed="rId3"/>
          <a:stretch>
            <a:fillRect/>
          </a:stretch>
        </p:blipFill>
        <p:spPr>
          <a:xfrm>
            <a:off x="6259970" y="1518471"/>
            <a:ext cx="5715000" cy="4286250"/>
          </a:xfrm>
          <a:prstGeom prst="rect">
            <a:avLst/>
          </a:prstGeom>
        </p:spPr>
      </p:pic>
      <p:pic>
        <p:nvPicPr>
          <p:cNvPr id="12" name="Picture 11">
            <a:extLst>
              <a:ext uri="{FF2B5EF4-FFF2-40B4-BE49-F238E27FC236}">
                <a16:creationId xmlns:a16="http://schemas.microsoft.com/office/drawing/2014/main" id="{381D8CA9-D3DC-DD07-2BBD-A03E8CA2FC3E}"/>
              </a:ext>
            </a:extLst>
          </p:cNvPr>
          <p:cNvPicPr>
            <a:picLocks noChangeAspect="1"/>
          </p:cNvPicPr>
          <p:nvPr/>
        </p:nvPicPr>
        <p:blipFill>
          <a:blip r:embed="rId4"/>
          <a:stretch>
            <a:fillRect/>
          </a:stretch>
        </p:blipFill>
        <p:spPr>
          <a:xfrm>
            <a:off x="378070" y="1518471"/>
            <a:ext cx="5715000" cy="4286250"/>
          </a:xfrm>
          <a:prstGeom prst="rect">
            <a:avLst/>
          </a:prstGeom>
        </p:spPr>
      </p:pic>
      <p:pic>
        <p:nvPicPr>
          <p:cNvPr id="9" name="Picture 8">
            <a:extLst>
              <a:ext uri="{FF2B5EF4-FFF2-40B4-BE49-F238E27FC236}">
                <a16:creationId xmlns:a16="http://schemas.microsoft.com/office/drawing/2014/main" id="{51680E73-0D6C-95E6-E58C-9E7EEE1D0FC9}"/>
              </a:ext>
            </a:extLst>
          </p:cNvPr>
          <p:cNvPicPr>
            <a:picLocks noChangeAspect="1"/>
          </p:cNvPicPr>
          <p:nvPr/>
        </p:nvPicPr>
        <p:blipFill>
          <a:blip r:embed="rId5"/>
          <a:stretch>
            <a:fillRect/>
          </a:stretch>
        </p:blipFill>
        <p:spPr>
          <a:xfrm>
            <a:off x="633048" y="1196265"/>
            <a:ext cx="2127738" cy="1595804"/>
          </a:xfrm>
          <a:prstGeom prst="rect">
            <a:avLst/>
          </a:prstGeom>
        </p:spPr>
      </p:pic>
      <p:sp>
        <p:nvSpPr>
          <p:cNvPr id="2" name="Title 1">
            <a:extLst>
              <a:ext uri="{FF2B5EF4-FFF2-40B4-BE49-F238E27FC236}">
                <a16:creationId xmlns:a16="http://schemas.microsoft.com/office/drawing/2014/main" id="{F2757346-800B-9F82-1E26-8353DC4B5BFA}"/>
              </a:ext>
            </a:extLst>
          </p:cNvPr>
          <p:cNvSpPr>
            <a:spLocks noGrp="1"/>
          </p:cNvSpPr>
          <p:nvPr>
            <p:ph type="title"/>
          </p:nvPr>
        </p:nvSpPr>
        <p:spPr/>
        <p:txBody>
          <a:bodyPr/>
          <a:lstStyle/>
          <a:p>
            <a:r>
              <a:rPr lang="en-US" dirty="0"/>
              <a:t>Reduced Scenarios vs Scenario Tree</a:t>
            </a:r>
          </a:p>
        </p:txBody>
      </p:sp>
      <p:sp>
        <p:nvSpPr>
          <p:cNvPr id="4" name="Slide Number Placeholder 3">
            <a:extLst>
              <a:ext uri="{FF2B5EF4-FFF2-40B4-BE49-F238E27FC236}">
                <a16:creationId xmlns:a16="http://schemas.microsoft.com/office/drawing/2014/main" id="{52FEAB6C-E602-32BE-ADA0-F591A0DA16D0}"/>
              </a:ext>
            </a:extLst>
          </p:cNvPr>
          <p:cNvSpPr>
            <a:spLocks noGrp="1"/>
          </p:cNvSpPr>
          <p:nvPr>
            <p:ph type="sldNum" sz="quarter" idx="4"/>
          </p:nvPr>
        </p:nvSpPr>
        <p:spPr/>
        <p:txBody>
          <a:bodyPr/>
          <a:lstStyle/>
          <a:p>
            <a:fld id="{7B0CD808-6240-BA45-BC03-A25D999FD0E0}" type="slidenum">
              <a:rPr lang="en-US" smtClean="0"/>
              <a:pPr/>
              <a:t>13</a:t>
            </a:fld>
            <a:endParaRPr lang="en-US" dirty="0"/>
          </a:p>
        </p:txBody>
      </p:sp>
      <p:sp>
        <p:nvSpPr>
          <p:cNvPr id="10" name="TextBox 9">
            <a:extLst>
              <a:ext uri="{FF2B5EF4-FFF2-40B4-BE49-F238E27FC236}">
                <a16:creationId xmlns:a16="http://schemas.microsoft.com/office/drawing/2014/main" id="{0CB2FD9D-B6A9-C37C-5271-0601CE088B0B}"/>
              </a:ext>
            </a:extLst>
          </p:cNvPr>
          <p:cNvSpPr txBox="1"/>
          <p:nvPr/>
        </p:nvSpPr>
        <p:spPr>
          <a:xfrm>
            <a:off x="1226528" y="1149141"/>
            <a:ext cx="3894992" cy="369332"/>
          </a:xfrm>
          <a:prstGeom prst="rect">
            <a:avLst/>
          </a:prstGeom>
          <a:noFill/>
        </p:spPr>
        <p:txBody>
          <a:bodyPr wrap="square" rtlCol="0">
            <a:spAutoFit/>
          </a:bodyPr>
          <a:lstStyle/>
          <a:p>
            <a:pPr algn="ctr"/>
            <a:r>
              <a:rPr lang="en-US" dirty="0">
                <a:latin typeface="Source Sans 3" panose="020B0303030403020204" pitchFamily="34" charset="0"/>
              </a:rPr>
              <a:t>Reduced Set of HEFS Forecasts</a:t>
            </a:r>
          </a:p>
        </p:txBody>
      </p:sp>
      <p:sp>
        <p:nvSpPr>
          <p:cNvPr id="11" name="TextBox 10">
            <a:extLst>
              <a:ext uri="{FF2B5EF4-FFF2-40B4-BE49-F238E27FC236}">
                <a16:creationId xmlns:a16="http://schemas.microsoft.com/office/drawing/2014/main" id="{F164B1F9-B6F8-CE25-683C-C9E35D0E45B4}"/>
              </a:ext>
            </a:extLst>
          </p:cNvPr>
          <p:cNvSpPr txBox="1"/>
          <p:nvPr/>
        </p:nvSpPr>
        <p:spPr>
          <a:xfrm>
            <a:off x="7169975" y="1155282"/>
            <a:ext cx="3894992" cy="369332"/>
          </a:xfrm>
          <a:prstGeom prst="rect">
            <a:avLst/>
          </a:prstGeom>
          <a:noFill/>
        </p:spPr>
        <p:txBody>
          <a:bodyPr wrap="square" rtlCol="0">
            <a:spAutoFit/>
          </a:bodyPr>
          <a:lstStyle/>
          <a:p>
            <a:pPr algn="ctr"/>
            <a:r>
              <a:rPr lang="en-US" dirty="0">
                <a:latin typeface="Source Sans 3" panose="020B0303030403020204" pitchFamily="34" charset="0"/>
              </a:rPr>
              <a:t>Scenario Tree from Reduced HEFS</a:t>
            </a:r>
          </a:p>
        </p:txBody>
      </p:sp>
    </p:spTree>
    <p:extLst>
      <p:ext uri="{BB962C8B-B14F-4D97-AF65-F5344CB8AC3E}">
        <p14:creationId xmlns:p14="http://schemas.microsoft.com/office/powerpoint/2010/main" val="1358812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D3B44-81DE-6735-9B27-AC02334E0902}"/>
              </a:ext>
            </a:extLst>
          </p:cNvPr>
          <p:cNvSpPr>
            <a:spLocks noGrp="1"/>
          </p:cNvSpPr>
          <p:nvPr>
            <p:ph type="title"/>
          </p:nvPr>
        </p:nvSpPr>
        <p:spPr/>
        <p:txBody>
          <a:bodyPr/>
          <a:lstStyle/>
          <a:p>
            <a:r>
              <a:rPr lang="en-US" dirty="0"/>
              <a:t>Results from the 1998 Flood Event</a:t>
            </a:r>
          </a:p>
        </p:txBody>
      </p:sp>
      <p:sp>
        <p:nvSpPr>
          <p:cNvPr id="4" name="Slide Number Placeholder 3">
            <a:extLst>
              <a:ext uri="{FF2B5EF4-FFF2-40B4-BE49-F238E27FC236}">
                <a16:creationId xmlns:a16="http://schemas.microsoft.com/office/drawing/2014/main" id="{78C48DD6-B5FF-50EE-223C-EF675F9794E4}"/>
              </a:ext>
            </a:extLst>
          </p:cNvPr>
          <p:cNvSpPr>
            <a:spLocks noGrp="1"/>
          </p:cNvSpPr>
          <p:nvPr>
            <p:ph type="sldNum" sz="quarter" idx="4"/>
          </p:nvPr>
        </p:nvSpPr>
        <p:spPr/>
        <p:txBody>
          <a:bodyPr/>
          <a:lstStyle/>
          <a:p>
            <a:fld id="{7B0CD808-6240-BA45-BC03-A25D999FD0E0}" type="slidenum">
              <a:rPr lang="en-US" smtClean="0"/>
              <a:pPr/>
              <a:t>14</a:t>
            </a:fld>
            <a:endParaRPr lang="en-US" dirty="0"/>
          </a:p>
        </p:txBody>
      </p:sp>
      <p:pic>
        <p:nvPicPr>
          <p:cNvPr id="5" name="rls_rolling_horizon">
            <a:hlinkClick r:id="" action="ppaction://media"/>
            <a:extLst>
              <a:ext uri="{FF2B5EF4-FFF2-40B4-BE49-F238E27FC236}">
                <a16:creationId xmlns:a16="http://schemas.microsoft.com/office/drawing/2014/main" id="{B2A848EA-DAC7-4027-B954-A983D4BDD65A}"/>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231384" y="470335"/>
            <a:ext cx="5715000" cy="2857500"/>
          </a:xfrm>
          <a:prstGeom prst="rect">
            <a:avLst/>
          </a:prstGeom>
        </p:spPr>
      </p:pic>
      <p:pic>
        <p:nvPicPr>
          <p:cNvPr id="6" name="stor_rolling_horizon">
            <a:hlinkClick r:id="" action="ppaction://media"/>
            <a:extLst>
              <a:ext uri="{FF2B5EF4-FFF2-40B4-BE49-F238E27FC236}">
                <a16:creationId xmlns:a16="http://schemas.microsoft.com/office/drawing/2014/main" id="{31E59022-FC62-D766-FE53-054D220EFFF0}"/>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231384" y="3435052"/>
            <a:ext cx="5715000" cy="2857500"/>
          </a:xfrm>
          <a:prstGeom prst="rect">
            <a:avLst/>
          </a:prstGeom>
        </p:spPr>
      </p:pic>
      <p:pic>
        <p:nvPicPr>
          <p:cNvPr id="7" name="in_rolling_horizon">
            <a:hlinkClick r:id="" action="ppaction://media"/>
            <a:extLst>
              <a:ext uri="{FF2B5EF4-FFF2-40B4-BE49-F238E27FC236}">
                <a16:creationId xmlns:a16="http://schemas.microsoft.com/office/drawing/2014/main" id="{5C3E57E2-267F-477D-37F1-FC8A68D15B8C}"/>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247858" y="1917197"/>
            <a:ext cx="5715000" cy="2857500"/>
          </a:xfrm>
          <a:prstGeom prst="rect">
            <a:avLst/>
          </a:prstGeom>
        </p:spPr>
      </p:pic>
    </p:spTree>
    <p:extLst>
      <p:ext uri="{BB962C8B-B14F-4D97-AF65-F5344CB8AC3E}">
        <p14:creationId xmlns:p14="http://schemas.microsoft.com/office/powerpoint/2010/main" val="803419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0"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000" fill="hold"/>
                                        <p:tgtEl>
                                          <p:spTgt spid="5"/>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5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5"/>
                </p:tgtEl>
              </p:cMediaNode>
            </p:video>
            <p:video>
              <p:cMediaNode vol="80000">
                <p:cTn id="16" fill="hold" display="0">
                  <p:stCondLst>
                    <p:cond delay="indefinite"/>
                  </p:stCondLst>
                </p:cTn>
                <p:tgtEl>
                  <p:spTgt spid="6"/>
                </p:tgtEl>
              </p:cMediaNode>
            </p:video>
            <p:video>
              <p:cMediaNode vol="80000">
                <p:cTn id="17" fill="hold" display="0">
                  <p:stCondLst>
                    <p:cond delay="indefinite"/>
                  </p:stCondLst>
                </p:cTn>
                <p:tgtEl>
                  <p:spTgt spid="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C6050-8A6D-056C-86C0-15A254CFCA83}"/>
              </a:ext>
            </a:extLst>
          </p:cNvPr>
          <p:cNvSpPr>
            <a:spLocks noGrp="1"/>
          </p:cNvSpPr>
          <p:nvPr>
            <p:ph type="title"/>
          </p:nvPr>
        </p:nvSpPr>
        <p:spPr/>
        <p:txBody>
          <a:bodyPr/>
          <a:lstStyle/>
          <a:p>
            <a:r>
              <a:rPr lang="en-US" dirty="0"/>
              <a:t>Scenario Reduction Algorithm</a:t>
            </a:r>
          </a:p>
        </p:txBody>
      </p:sp>
      <p:sp>
        <p:nvSpPr>
          <p:cNvPr id="4" name="Slide Number Placeholder 3">
            <a:extLst>
              <a:ext uri="{FF2B5EF4-FFF2-40B4-BE49-F238E27FC236}">
                <a16:creationId xmlns:a16="http://schemas.microsoft.com/office/drawing/2014/main" id="{964AB68D-F85B-A85E-4AD5-C513BA1F131B}"/>
              </a:ext>
            </a:extLst>
          </p:cNvPr>
          <p:cNvSpPr>
            <a:spLocks noGrp="1"/>
          </p:cNvSpPr>
          <p:nvPr>
            <p:ph type="sldNum" sz="quarter" idx="4"/>
          </p:nvPr>
        </p:nvSpPr>
        <p:spPr/>
        <p:txBody>
          <a:bodyPr/>
          <a:lstStyle/>
          <a:p>
            <a:fld id="{7B0CD808-6240-BA45-BC03-A25D999FD0E0}" type="slidenum">
              <a:rPr lang="en-US" smtClean="0"/>
              <a:pPr/>
              <a:t>15</a:t>
            </a:fld>
            <a:endParaRPr lang="en-US" dirty="0"/>
          </a:p>
        </p:txBody>
      </p:sp>
      <p:pic>
        <p:nvPicPr>
          <p:cNvPr id="11" name="Content Placeholder 10">
            <a:extLst>
              <a:ext uri="{FF2B5EF4-FFF2-40B4-BE49-F238E27FC236}">
                <a16:creationId xmlns:a16="http://schemas.microsoft.com/office/drawing/2014/main" id="{C20BEDB2-FD7D-E0B3-7532-7B333EDF6B34}"/>
              </a:ext>
            </a:extLst>
          </p:cNvPr>
          <p:cNvPicPr>
            <a:picLocks noGrp="1" noChangeAspect="1"/>
          </p:cNvPicPr>
          <p:nvPr>
            <p:ph idx="1"/>
          </p:nvPr>
        </p:nvPicPr>
        <p:blipFill>
          <a:blip r:embed="rId3"/>
          <a:stretch>
            <a:fillRect/>
          </a:stretch>
        </p:blipFill>
        <p:spPr>
          <a:xfrm>
            <a:off x="622284" y="1760022"/>
            <a:ext cx="6062756" cy="1592584"/>
          </a:xfrm>
        </p:spPr>
      </p:pic>
      <p:pic>
        <p:nvPicPr>
          <p:cNvPr id="9" name="Content Placeholder 5">
            <a:extLst>
              <a:ext uri="{FF2B5EF4-FFF2-40B4-BE49-F238E27FC236}">
                <a16:creationId xmlns:a16="http://schemas.microsoft.com/office/drawing/2014/main" id="{84ABFD6D-2867-E913-23D9-0DB1AC845136}"/>
              </a:ext>
            </a:extLst>
          </p:cNvPr>
          <p:cNvPicPr>
            <a:picLocks noChangeAspect="1"/>
          </p:cNvPicPr>
          <p:nvPr/>
        </p:nvPicPr>
        <p:blipFill>
          <a:blip r:embed="rId4"/>
          <a:stretch>
            <a:fillRect/>
          </a:stretch>
        </p:blipFill>
        <p:spPr>
          <a:xfrm>
            <a:off x="6839044" y="1189558"/>
            <a:ext cx="3755121" cy="5461994"/>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A167F535-D6C6-7AB4-8391-6536E504F51A}"/>
              </a:ext>
            </a:extLst>
          </p:cNvPr>
          <p:cNvPicPr>
            <a:picLocks noChangeAspect="1"/>
          </p:cNvPicPr>
          <p:nvPr/>
        </p:nvPicPr>
        <p:blipFill>
          <a:blip r:embed="rId5"/>
          <a:stretch>
            <a:fillRect/>
          </a:stretch>
        </p:blipFill>
        <p:spPr>
          <a:xfrm>
            <a:off x="1218979" y="3429000"/>
            <a:ext cx="5466061" cy="2840281"/>
          </a:xfrm>
          <a:prstGeom prst="rect">
            <a:avLst/>
          </a:prstGeom>
        </p:spPr>
      </p:pic>
    </p:spTree>
    <p:extLst>
      <p:ext uri="{BB962C8B-B14F-4D97-AF65-F5344CB8AC3E}">
        <p14:creationId xmlns:p14="http://schemas.microsoft.com/office/powerpoint/2010/main" val="76911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05419-51EF-F5F0-9F09-9B6443337251}"/>
              </a:ext>
            </a:extLst>
          </p:cNvPr>
          <p:cNvSpPr>
            <a:spLocks noGrp="1"/>
          </p:cNvSpPr>
          <p:nvPr>
            <p:ph type="title"/>
          </p:nvPr>
        </p:nvSpPr>
        <p:spPr/>
        <p:txBody>
          <a:bodyPr/>
          <a:lstStyle/>
          <a:p>
            <a:r>
              <a:rPr lang="en-US" dirty="0"/>
              <a:t>Scenario Tree Generation</a:t>
            </a:r>
          </a:p>
        </p:txBody>
      </p:sp>
      <p:sp>
        <p:nvSpPr>
          <p:cNvPr id="4" name="Slide Number Placeholder 3">
            <a:extLst>
              <a:ext uri="{FF2B5EF4-FFF2-40B4-BE49-F238E27FC236}">
                <a16:creationId xmlns:a16="http://schemas.microsoft.com/office/drawing/2014/main" id="{02CD6577-02CC-0E63-0780-A8ABE3D73D41}"/>
              </a:ext>
            </a:extLst>
          </p:cNvPr>
          <p:cNvSpPr>
            <a:spLocks noGrp="1"/>
          </p:cNvSpPr>
          <p:nvPr>
            <p:ph type="sldNum" sz="quarter" idx="4"/>
          </p:nvPr>
        </p:nvSpPr>
        <p:spPr/>
        <p:txBody>
          <a:bodyPr/>
          <a:lstStyle/>
          <a:p>
            <a:fld id="{7B0CD808-6240-BA45-BC03-A25D999FD0E0}" type="slidenum">
              <a:rPr lang="en-US" smtClean="0"/>
              <a:pPr/>
              <a:t>16</a:t>
            </a:fld>
            <a:endParaRPr lang="en-US" dirty="0"/>
          </a:p>
        </p:txBody>
      </p:sp>
      <p:pic>
        <p:nvPicPr>
          <p:cNvPr id="8" name="Picture 7" descr="A math equations on a white background&#10;&#10;Description automatically generated">
            <a:extLst>
              <a:ext uri="{FF2B5EF4-FFF2-40B4-BE49-F238E27FC236}">
                <a16:creationId xmlns:a16="http://schemas.microsoft.com/office/drawing/2014/main" id="{1F1377DA-26C2-A128-599F-624AFDC09B3B}"/>
              </a:ext>
            </a:extLst>
          </p:cNvPr>
          <p:cNvPicPr>
            <a:picLocks noChangeAspect="1"/>
          </p:cNvPicPr>
          <p:nvPr/>
        </p:nvPicPr>
        <p:blipFill>
          <a:blip r:embed="rId2"/>
          <a:stretch>
            <a:fillRect/>
          </a:stretch>
        </p:blipFill>
        <p:spPr>
          <a:xfrm>
            <a:off x="6257675" y="2460760"/>
            <a:ext cx="4884427" cy="1860280"/>
          </a:xfrm>
          <a:prstGeom prst="rect">
            <a:avLst/>
          </a:prstGeom>
        </p:spPr>
      </p:pic>
      <p:pic>
        <p:nvPicPr>
          <p:cNvPr id="10" name="Picture 9" descr="A black text on a white background&#10;&#10;Description automatically generated">
            <a:extLst>
              <a:ext uri="{FF2B5EF4-FFF2-40B4-BE49-F238E27FC236}">
                <a16:creationId xmlns:a16="http://schemas.microsoft.com/office/drawing/2014/main" id="{EACD184A-152D-EAF5-53A1-C59EB7C81C14}"/>
              </a:ext>
            </a:extLst>
          </p:cNvPr>
          <p:cNvPicPr>
            <a:picLocks noChangeAspect="1"/>
          </p:cNvPicPr>
          <p:nvPr/>
        </p:nvPicPr>
        <p:blipFill>
          <a:blip r:embed="rId3"/>
          <a:stretch>
            <a:fillRect/>
          </a:stretch>
        </p:blipFill>
        <p:spPr>
          <a:xfrm>
            <a:off x="5772560" y="4526132"/>
            <a:ext cx="6362878" cy="1007213"/>
          </a:xfrm>
          <a:prstGeom prst="rect">
            <a:avLst/>
          </a:prstGeom>
        </p:spPr>
      </p:pic>
      <p:pic>
        <p:nvPicPr>
          <p:cNvPr id="14" name="Content Placeholder 13" descr="A screenshot of a document&#10;&#10;Description automatically generated">
            <a:extLst>
              <a:ext uri="{FF2B5EF4-FFF2-40B4-BE49-F238E27FC236}">
                <a16:creationId xmlns:a16="http://schemas.microsoft.com/office/drawing/2014/main" id="{3BAD947C-5D7C-582B-BDB0-6C8F70AE484C}"/>
              </a:ext>
            </a:extLst>
          </p:cNvPr>
          <p:cNvPicPr>
            <a:picLocks noGrp="1" noChangeAspect="1"/>
          </p:cNvPicPr>
          <p:nvPr>
            <p:ph idx="1"/>
          </p:nvPr>
        </p:nvPicPr>
        <p:blipFill>
          <a:blip r:embed="rId4"/>
          <a:stretch>
            <a:fillRect/>
          </a:stretch>
        </p:blipFill>
        <p:spPr>
          <a:xfrm>
            <a:off x="440876" y="1896689"/>
            <a:ext cx="5212124" cy="3133050"/>
          </a:xfrm>
        </p:spPr>
      </p:pic>
    </p:spTree>
    <p:extLst>
      <p:ext uri="{BB962C8B-B14F-4D97-AF65-F5344CB8AC3E}">
        <p14:creationId xmlns:p14="http://schemas.microsoft.com/office/powerpoint/2010/main" val="1663119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C8209-F5BE-96D9-E6E4-6F86D536B18A}"/>
              </a:ext>
            </a:extLst>
          </p:cNvPr>
          <p:cNvSpPr>
            <a:spLocks noGrp="1"/>
          </p:cNvSpPr>
          <p:nvPr>
            <p:ph type="title"/>
          </p:nvPr>
        </p:nvSpPr>
        <p:spPr/>
        <p:txBody>
          <a:bodyPr/>
          <a:lstStyle/>
          <a:p>
            <a:r>
              <a:rPr lang="en-US" dirty="0"/>
              <a:t>Optimization Details</a:t>
            </a:r>
          </a:p>
        </p:txBody>
      </p:sp>
      <p:sp>
        <p:nvSpPr>
          <p:cNvPr id="3" name="Content Placeholder 2">
            <a:extLst>
              <a:ext uri="{FF2B5EF4-FFF2-40B4-BE49-F238E27FC236}">
                <a16:creationId xmlns:a16="http://schemas.microsoft.com/office/drawing/2014/main" id="{0E20D8F4-BEC5-9BF7-2203-83C1DFF12AD8}"/>
              </a:ext>
            </a:extLst>
          </p:cNvPr>
          <p:cNvSpPr>
            <a:spLocks noGrp="1"/>
          </p:cNvSpPr>
          <p:nvPr>
            <p:ph idx="1"/>
          </p:nvPr>
        </p:nvSpPr>
        <p:spPr/>
        <p:txBody>
          <a:bodyPr>
            <a:normAutofit/>
          </a:bodyPr>
          <a:lstStyle/>
          <a:p>
            <a:r>
              <a:rPr lang="en-US" dirty="0"/>
              <a:t>Optimization:</a:t>
            </a:r>
          </a:p>
          <a:p>
            <a:pPr lvl="1"/>
            <a:r>
              <a:rPr lang="en-US" dirty="0"/>
              <a:t>NSGAII</a:t>
            </a:r>
          </a:p>
          <a:p>
            <a:pPr lvl="1"/>
            <a:r>
              <a:rPr lang="en-US" dirty="0"/>
              <a:t>DVS: 15 (MPC-Perfect), 15 (MPC-Det), 120 (TB-MPC)</a:t>
            </a:r>
          </a:p>
          <a:p>
            <a:pPr lvl="1"/>
            <a:r>
              <a:rPr lang="en-US" dirty="0"/>
              <a:t>NFE: 200,000</a:t>
            </a:r>
          </a:p>
          <a:p>
            <a:pPr lvl="1"/>
            <a:r>
              <a:rPr lang="en-US" dirty="0"/>
              <a:t>Objectives:</a:t>
            </a:r>
          </a:p>
          <a:p>
            <a:pPr lvl="2"/>
            <a:r>
              <a:rPr lang="en-US" dirty="0"/>
              <a:t>Minimize magnitude of exceedances over reservoir elevation of 512’ </a:t>
            </a:r>
          </a:p>
          <a:p>
            <a:pPr lvl="2"/>
            <a:r>
              <a:rPr lang="en-US" dirty="0"/>
              <a:t>Maximize groundwater recharge</a:t>
            </a:r>
          </a:p>
          <a:p>
            <a:r>
              <a:rPr lang="en-US" dirty="0"/>
              <a:t>Constraints applied on final optimized release:</a:t>
            </a:r>
          </a:p>
          <a:p>
            <a:pPr lvl="1"/>
            <a:r>
              <a:rPr lang="en-US" dirty="0"/>
              <a:t>Max release schedules, max IROC, min environmental flow, min downstream flow</a:t>
            </a:r>
          </a:p>
        </p:txBody>
      </p:sp>
      <p:sp>
        <p:nvSpPr>
          <p:cNvPr id="4" name="Slide Number Placeholder 3">
            <a:extLst>
              <a:ext uri="{FF2B5EF4-FFF2-40B4-BE49-F238E27FC236}">
                <a16:creationId xmlns:a16="http://schemas.microsoft.com/office/drawing/2014/main" id="{05D076BD-98F7-D968-CA96-E2217C8B1993}"/>
              </a:ext>
            </a:extLst>
          </p:cNvPr>
          <p:cNvSpPr>
            <a:spLocks noGrp="1"/>
          </p:cNvSpPr>
          <p:nvPr>
            <p:ph type="sldNum" sz="quarter" idx="4"/>
          </p:nvPr>
        </p:nvSpPr>
        <p:spPr/>
        <p:txBody>
          <a:bodyPr/>
          <a:lstStyle/>
          <a:p>
            <a:fld id="{7B0CD808-6240-BA45-BC03-A25D999FD0E0}" type="slidenum">
              <a:rPr lang="en-US" smtClean="0"/>
              <a:pPr/>
              <a:t>17</a:t>
            </a:fld>
            <a:endParaRPr lang="en-US" dirty="0"/>
          </a:p>
        </p:txBody>
      </p:sp>
    </p:spTree>
    <p:extLst>
      <p:ext uri="{BB962C8B-B14F-4D97-AF65-F5344CB8AC3E}">
        <p14:creationId xmlns:p14="http://schemas.microsoft.com/office/powerpoint/2010/main" val="162499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F3214-3CE2-3962-C50C-E393DD9B3509}"/>
              </a:ext>
            </a:extLst>
          </p:cNvPr>
          <p:cNvSpPr>
            <a:spLocks noGrp="1"/>
          </p:cNvSpPr>
          <p:nvPr>
            <p:ph type="title"/>
          </p:nvPr>
        </p:nvSpPr>
        <p:spPr/>
        <p:txBody>
          <a:bodyPr/>
          <a:lstStyle/>
          <a:p>
            <a:r>
              <a:rPr lang="en-US" dirty="0"/>
              <a:t>Pareto Front Policy Selection</a:t>
            </a:r>
          </a:p>
        </p:txBody>
      </p:sp>
      <p:sp>
        <p:nvSpPr>
          <p:cNvPr id="3" name="Content Placeholder 2">
            <a:extLst>
              <a:ext uri="{FF2B5EF4-FFF2-40B4-BE49-F238E27FC236}">
                <a16:creationId xmlns:a16="http://schemas.microsoft.com/office/drawing/2014/main" id="{60071EC9-85C7-22FB-48A9-C12EC767760E}"/>
              </a:ext>
            </a:extLst>
          </p:cNvPr>
          <p:cNvSpPr>
            <a:spLocks noGrp="1"/>
          </p:cNvSpPr>
          <p:nvPr>
            <p:ph idx="1"/>
          </p:nvPr>
        </p:nvSpPr>
        <p:spPr>
          <a:xfrm>
            <a:off x="462013" y="1352392"/>
            <a:ext cx="5793104" cy="4873936"/>
          </a:xfrm>
        </p:spPr>
        <p:txBody>
          <a:bodyPr>
            <a:normAutofit fontScale="92500" lnSpcReduction="10000"/>
          </a:bodyPr>
          <a:lstStyle/>
          <a:p>
            <a:r>
              <a:rPr lang="en-US" dirty="0"/>
              <a:t>If reservoir elevation &gt;= 512’:</a:t>
            </a:r>
          </a:p>
          <a:p>
            <a:pPr lvl="1"/>
            <a:r>
              <a:rPr lang="en-US" dirty="0"/>
              <a:t>Pick best policy for flood control</a:t>
            </a:r>
          </a:p>
          <a:p>
            <a:r>
              <a:rPr lang="en-US" dirty="0"/>
              <a:t>If reservoir elevation &gt;= 510’ and 5-day forecast &gt;= 95</a:t>
            </a:r>
            <a:r>
              <a:rPr lang="en-US" baseline="30000" dirty="0"/>
              <a:t>th</a:t>
            </a:r>
            <a:r>
              <a:rPr lang="en-US" dirty="0"/>
              <a:t> inflows:</a:t>
            </a:r>
          </a:p>
          <a:p>
            <a:pPr lvl="1"/>
            <a:r>
              <a:rPr lang="en-US" dirty="0"/>
              <a:t>Pick policy for 80% flood control, 20% storage</a:t>
            </a:r>
          </a:p>
          <a:p>
            <a:r>
              <a:rPr lang="en-US" dirty="0"/>
              <a:t>If reservoir elevation &lt; 510’ and 5-day forecast &gt;= 95</a:t>
            </a:r>
            <a:r>
              <a:rPr lang="en-US" baseline="30000" dirty="0"/>
              <a:t>th</a:t>
            </a:r>
            <a:r>
              <a:rPr lang="en-US" dirty="0"/>
              <a:t> inflows:</a:t>
            </a:r>
          </a:p>
          <a:p>
            <a:pPr lvl="1"/>
            <a:r>
              <a:rPr lang="en-US" dirty="0"/>
              <a:t>Pick policy for 70% flood control, 30% storage</a:t>
            </a:r>
          </a:p>
          <a:p>
            <a:r>
              <a:rPr lang="en-US" dirty="0"/>
              <a:t>Else:</a:t>
            </a:r>
          </a:p>
          <a:p>
            <a:pPr lvl="1"/>
            <a:r>
              <a:rPr lang="en-US" dirty="0"/>
              <a:t>Pick best recharge policy</a:t>
            </a:r>
          </a:p>
          <a:p>
            <a:pPr lvl="1"/>
            <a:endParaRPr lang="en-US" dirty="0"/>
          </a:p>
        </p:txBody>
      </p:sp>
      <p:sp>
        <p:nvSpPr>
          <p:cNvPr id="4" name="Slide Number Placeholder 3">
            <a:extLst>
              <a:ext uri="{FF2B5EF4-FFF2-40B4-BE49-F238E27FC236}">
                <a16:creationId xmlns:a16="http://schemas.microsoft.com/office/drawing/2014/main" id="{D92FD115-F4C1-A3A4-E4B2-C4A2120AFC9B}"/>
              </a:ext>
            </a:extLst>
          </p:cNvPr>
          <p:cNvSpPr>
            <a:spLocks noGrp="1"/>
          </p:cNvSpPr>
          <p:nvPr>
            <p:ph type="sldNum" sz="quarter" idx="4"/>
          </p:nvPr>
        </p:nvSpPr>
        <p:spPr/>
        <p:txBody>
          <a:bodyPr/>
          <a:lstStyle/>
          <a:p>
            <a:fld id="{7B0CD808-6240-BA45-BC03-A25D999FD0E0}" type="slidenum">
              <a:rPr lang="en-US" smtClean="0"/>
              <a:pPr/>
              <a:t>18</a:t>
            </a:fld>
            <a:endParaRPr lang="en-US" dirty="0"/>
          </a:p>
        </p:txBody>
      </p:sp>
      <p:pic>
        <p:nvPicPr>
          <p:cNvPr id="5" name="Picture 4">
            <a:extLst>
              <a:ext uri="{FF2B5EF4-FFF2-40B4-BE49-F238E27FC236}">
                <a16:creationId xmlns:a16="http://schemas.microsoft.com/office/drawing/2014/main" id="{9EA50F88-3591-83DA-A924-7372762ED8EE}"/>
              </a:ext>
            </a:extLst>
          </p:cNvPr>
          <p:cNvPicPr>
            <a:picLocks noChangeAspect="1"/>
          </p:cNvPicPr>
          <p:nvPr/>
        </p:nvPicPr>
        <p:blipFill>
          <a:blip r:embed="rId2"/>
          <a:stretch>
            <a:fillRect/>
          </a:stretch>
        </p:blipFill>
        <p:spPr>
          <a:xfrm>
            <a:off x="6187641" y="2015139"/>
            <a:ext cx="5655444" cy="2827722"/>
          </a:xfrm>
          <a:prstGeom prst="rect">
            <a:avLst/>
          </a:prstGeom>
        </p:spPr>
      </p:pic>
    </p:spTree>
    <p:extLst>
      <p:ext uri="{BB962C8B-B14F-4D97-AF65-F5344CB8AC3E}">
        <p14:creationId xmlns:p14="http://schemas.microsoft.com/office/powerpoint/2010/main" val="3752437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D49003D-436C-ED4C-81AA-EBC33F1FC574}"/>
              </a:ext>
            </a:extLst>
          </p:cNvPr>
          <p:cNvPicPr>
            <a:picLocks noChangeAspect="1"/>
          </p:cNvPicPr>
          <p:nvPr/>
        </p:nvPicPr>
        <p:blipFill>
          <a:blip r:embed="rId3"/>
          <a:stretch>
            <a:fillRect/>
          </a:stretch>
        </p:blipFill>
        <p:spPr>
          <a:xfrm>
            <a:off x="6200679" y="1700876"/>
            <a:ext cx="5545223" cy="4022239"/>
          </a:xfrm>
          <a:prstGeom prst="rect">
            <a:avLst/>
          </a:prstGeom>
        </p:spPr>
      </p:pic>
      <p:sp>
        <p:nvSpPr>
          <p:cNvPr id="4" name="Title 3">
            <a:extLst>
              <a:ext uri="{FF2B5EF4-FFF2-40B4-BE49-F238E27FC236}">
                <a16:creationId xmlns:a16="http://schemas.microsoft.com/office/drawing/2014/main" id="{8CD1C29C-FE24-013D-81C8-1116F0CE25EE}"/>
              </a:ext>
            </a:extLst>
          </p:cNvPr>
          <p:cNvSpPr>
            <a:spLocks noGrp="1"/>
          </p:cNvSpPr>
          <p:nvPr>
            <p:ph type="title"/>
          </p:nvPr>
        </p:nvSpPr>
        <p:spPr/>
        <p:txBody>
          <a:bodyPr/>
          <a:lstStyle/>
          <a:p>
            <a:r>
              <a:rPr lang="en-US" dirty="0"/>
              <a:t>HEFS vs Reduced Scenarios (2010)</a:t>
            </a:r>
          </a:p>
        </p:txBody>
      </p:sp>
      <p:pic>
        <p:nvPicPr>
          <p:cNvPr id="2" name="Picture 1">
            <a:extLst>
              <a:ext uri="{FF2B5EF4-FFF2-40B4-BE49-F238E27FC236}">
                <a16:creationId xmlns:a16="http://schemas.microsoft.com/office/drawing/2014/main" id="{39063FFD-F507-62AF-6DC5-E2FFE5DFE2B0}"/>
              </a:ext>
            </a:extLst>
          </p:cNvPr>
          <p:cNvPicPr>
            <a:picLocks noChangeAspect="1"/>
          </p:cNvPicPr>
          <p:nvPr/>
        </p:nvPicPr>
        <p:blipFill>
          <a:blip r:embed="rId4"/>
          <a:stretch>
            <a:fillRect/>
          </a:stretch>
        </p:blipFill>
        <p:spPr>
          <a:xfrm>
            <a:off x="446100" y="1700876"/>
            <a:ext cx="5545222" cy="4022239"/>
          </a:xfrm>
          <a:prstGeom prst="rect">
            <a:avLst/>
          </a:prstGeom>
        </p:spPr>
      </p:pic>
      <p:sp>
        <p:nvSpPr>
          <p:cNvPr id="6" name="TextBox 5">
            <a:extLst>
              <a:ext uri="{FF2B5EF4-FFF2-40B4-BE49-F238E27FC236}">
                <a16:creationId xmlns:a16="http://schemas.microsoft.com/office/drawing/2014/main" id="{55187D05-17F5-AA40-BD1C-308570EC2905}"/>
              </a:ext>
            </a:extLst>
          </p:cNvPr>
          <p:cNvSpPr txBox="1"/>
          <p:nvPr/>
        </p:nvSpPr>
        <p:spPr>
          <a:xfrm>
            <a:off x="10515377" y="2021772"/>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15%</a:t>
            </a:r>
          </a:p>
        </p:txBody>
      </p:sp>
      <p:sp>
        <p:nvSpPr>
          <p:cNvPr id="7" name="TextBox 6">
            <a:extLst>
              <a:ext uri="{FF2B5EF4-FFF2-40B4-BE49-F238E27FC236}">
                <a16:creationId xmlns:a16="http://schemas.microsoft.com/office/drawing/2014/main" id="{60D94928-3D59-FF59-4755-B73DF0FD2383}"/>
              </a:ext>
            </a:extLst>
          </p:cNvPr>
          <p:cNvSpPr txBox="1"/>
          <p:nvPr/>
        </p:nvSpPr>
        <p:spPr>
          <a:xfrm>
            <a:off x="10515377" y="2246018"/>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9%</a:t>
            </a:r>
          </a:p>
        </p:txBody>
      </p:sp>
      <p:sp>
        <p:nvSpPr>
          <p:cNvPr id="8" name="TextBox 7">
            <a:extLst>
              <a:ext uri="{FF2B5EF4-FFF2-40B4-BE49-F238E27FC236}">
                <a16:creationId xmlns:a16="http://schemas.microsoft.com/office/drawing/2014/main" id="{3F143037-552A-BBA6-C506-045453EA2173}"/>
              </a:ext>
            </a:extLst>
          </p:cNvPr>
          <p:cNvSpPr txBox="1"/>
          <p:nvPr/>
        </p:nvSpPr>
        <p:spPr>
          <a:xfrm>
            <a:off x="10515377" y="2694512"/>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12%</a:t>
            </a:r>
          </a:p>
        </p:txBody>
      </p:sp>
      <p:sp>
        <p:nvSpPr>
          <p:cNvPr id="9" name="TextBox 8">
            <a:extLst>
              <a:ext uri="{FF2B5EF4-FFF2-40B4-BE49-F238E27FC236}">
                <a16:creationId xmlns:a16="http://schemas.microsoft.com/office/drawing/2014/main" id="{9E3738D9-47D7-B103-C81C-05AC852F8685}"/>
              </a:ext>
            </a:extLst>
          </p:cNvPr>
          <p:cNvSpPr txBox="1"/>
          <p:nvPr/>
        </p:nvSpPr>
        <p:spPr>
          <a:xfrm>
            <a:off x="10515377" y="2470264"/>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30%</a:t>
            </a:r>
          </a:p>
        </p:txBody>
      </p:sp>
      <p:sp>
        <p:nvSpPr>
          <p:cNvPr id="10" name="TextBox 9">
            <a:extLst>
              <a:ext uri="{FF2B5EF4-FFF2-40B4-BE49-F238E27FC236}">
                <a16:creationId xmlns:a16="http://schemas.microsoft.com/office/drawing/2014/main" id="{3041CD63-47E9-BD6D-1D40-74134B38770B}"/>
              </a:ext>
            </a:extLst>
          </p:cNvPr>
          <p:cNvSpPr txBox="1"/>
          <p:nvPr/>
        </p:nvSpPr>
        <p:spPr>
          <a:xfrm>
            <a:off x="10515377" y="1797526"/>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34%</a:t>
            </a:r>
          </a:p>
        </p:txBody>
      </p:sp>
    </p:spTree>
    <p:extLst>
      <p:ext uri="{BB962C8B-B14F-4D97-AF65-F5344CB8AC3E}">
        <p14:creationId xmlns:p14="http://schemas.microsoft.com/office/powerpoint/2010/main" val="2603325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56079E7-5694-85B5-8522-D759B7003FCB}"/>
              </a:ext>
            </a:extLst>
          </p:cNvPr>
          <p:cNvSpPr>
            <a:spLocks noGrp="1"/>
          </p:cNvSpPr>
          <p:nvPr>
            <p:ph type="title"/>
          </p:nvPr>
        </p:nvSpPr>
        <p:spPr/>
        <p:txBody>
          <a:bodyPr>
            <a:normAutofit/>
          </a:bodyPr>
          <a:lstStyle/>
          <a:p>
            <a:r>
              <a:rPr lang="en-US" dirty="0">
                <a:latin typeface="Source Sans 3 Medium" panose="020B0303030403020204" pitchFamily="34" charset="0"/>
              </a:rPr>
              <a:t>Leveraging Ensemble Forecasts &amp; Model Predictive Control - Summary</a:t>
            </a:r>
            <a:endParaRPr lang="en-US" dirty="0"/>
          </a:p>
        </p:txBody>
      </p:sp>
      <p:graphicFrame>
        <p:nvGraphicFramePr>
          <p:cNvPr id="7" name="Content Placeholder 6">
            <a:extLst>
              <a:ext uri="{FF2B5EF4-FFF2-40B4-BE49-F238E27FC236}">
                <a16:creationId xmlns:a16="http://schemas.microsoft.com/office/drawing/2014/main" id="{E0118DED-4699-A742-2D93-C6D091E7CB5B}"/>
              </a:ext>
            </a:extLst>
          </p:cNvPr>
          <p:cNvGraphicFramePr>
            <a:graphicFrameLocks noGrp="1"/>
          </p:cNvGraphicFramePr>
          <p:nvPr>
            <p:ph idx="1"/>
            <p:extLst>
              <p:ext uri="{D42A27DB-BD31-4B8C-83A1-F6EECF244321}">
                <p14:modId xmlns:p14="http://schemas.microsoft.com/office/powerpoint/2010/main" val="599109671"/>
              </p:ext>
            </p:extLst>
          </p:nvPr>
        </p:nvGraphicFramePr>
        <p:xfrm>
          <a:off x="461963" y="1352549"/>
          <a:ext cx="11268074" cy="4976823"/>
        </p:xfrm>
        <a:graphic>
          <a:graphicData uri="http://schemas.openxmlformats.org/drawingml/2006/table">
            <a:tbl>
              <a:tblPr firstRow="1" bandRow="1">
                <a:tableStyleId>{5C22544A-7EE6-4342-B048-85BDC9FD1C3A}</a:tableStyleId>
              </a:tblPr>
              <a:tblGrid>
                <a:gridCol w="4884952">
                  <a:extLst>
                    <a:ext uri="{9D8B030D-6E8A-4147-A177-3AD203B41FA5}">
                      <a16:colId xmlns:a16="http://schemas.microsoft.com/office/drawing/2014/main" val="3455368316"/>
                    </a:ext>
                  </a:extLst>
                </a:gridCol>
                <a:gridCol w="6383122">
                  <a:extLst>
                    <a:ext uri="{9D8B030D-6E8A-4147-A177-3AD203B41FA5}">
                      <a16:colId xmlns:a16="http://schemas.microsoft.com/office/drawing/2014/main" val="1802666783"/>
                    </a:ext>
                  </a:extLst>
                </a:gridCol>
              </a:tblGrid>
              <a:tr h="739722">
                <a:tc>
                  <a:txBody>
                    <a:bodyPr/>
                    <a:lstStyle/>
                    <a:p>
                      <a:r>
                        <a:rPr lang="en-US" sz="2600" b="0" dirty="0">
                          <a:latin typeface="Source Sans 3" panose="020B0303030403020204" pitchFamily="34" charset="0"/>
                        </a:rPr>
                        <a:t> Key Topics</a:t>
                      </a:r>
                    </a:p>
                  </a:txBody>
                  <a:tcPr anchor="ctr">
                    <a:lnB w="38100" cmpd="sng">
                      <a:noFill/>
                    </a:lnB>
                    <a:solidFill>
                      <a:srgbClr val="006C92"/>
                    </a:solidFill>
                  </a:tcPr>
                </a:tc>
                <a:tc>
                  <a:txBody>
                    <a:bodyPr/>
                    <a:lstStyle/>
                    <a:p>
                      <a:r>
                        <a:rPr lang="en-US" sz="2600" b="0" dirty="0">
                          <a:latin typeface="Source Sans 3" panose="020B0303030403020204" pitchFamily="34" charset="0"/>
                        </a:rPr>
                        <a:t>Key Takeaways</a:t>
                      </a:r>
                    </a:p>
                  </a:txBody>
                  <a:tcPr anchor="ctr">
                    <a:lnB w="38100" cmpd="sng">
                      <a:noFill/>
                    </a:lnB>
                    <a:solidFill>
                      <a:srgbClr val="006C92"/>
                    </a:solidFill>
                  </a:tcPr>
                </a:tc>
                <a:extLst>
                  <a:ext uri="{0D108BD9-81ED-4DB2-BD59-A6C34878D82A}">
                    <a16:rowId xmlns:a16="http://schemas.microsoft.com/office/drawing/2014/main" val="3955322393"/>
                  </a:ext>
                </a:extLst>
              </a:tr>
              <a:tr h="3368262">
                <a:tc>
                  <a:txBody>
                    <a:bodyPr/>
                    <a:lstStyle/>
                    <a:p>
                      <a:pPr marL="457200" indent="-457200">
                        <a:lnSpc>
                          <a:spcPct val="114000"/>
                        </a:lnSpc>
                        <a:buFont typeface="Arial" panose="020B0604020202020204" pitchFamily="34" charset="0"/>
                        <a:buChar char="•"/>
                      </a:pPr>
                      <a:r>
                        <a:rPr lang="en-US" sz="2400" dirty="0">
                          <a:latin typeface="Source Sans 3" panose="020B0303030403020204" pitchFamily="34" charset="0"/>
                        </a:rPr>
                        <a:t>Model predictive control (MPC) as a FIRO strategy</a:t>
                      </a:r>
                    </a:p>
                    <a:p>
                      <a:pPr marL="457200" marR="0" lvl="0" indent="-4572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lang="en-US" sz="2400" dirty="0">
                          <a:latin typeface="Source Sans 3" panose="020B0303030403020204" pitchFamily="34" charset="0"/>
                        </a:rPr>
                        <a:t>Can leverage deterministic (MPC) or ensemble forecast information (tree-based MPC)</a:t>
                      </a:r>
                    </a:p>
                    <a:p>
                      <a:pPr marL="457200" marR="0" lvl="0" indent="-4572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lang="en-US" sz="2400" dirty="0">
                          <a:latin typeface="Source Sans 3" panose="020B0303030403020204" pitchFamily="34" charset="0"/>
                        </a:rPr>
                        <a:t>Scenario reduction for computation time</a:t>
                      </a:r>
                    </a:p>
                    <a:p>
                      <a:pPr marL="457200" indent="-457200">
                        <a:lnSpc>
                          <a:spcPct val="114000"/>
                        </a:lnSpc>
                        <a:buFont typeface="Arial" panose="020B0604020202020204" pitchFamily="34" charset="0"/>
                        <a:buChar char="•"/>
                      </a:pPr>
                      <a:r>
                        <a:rPr lang="en-US" sz="2400" dirty="0">
                          <a:latin typeface="Source Sans 3" panose="020B0303030403020204" pitchFamily="34" charset="0"/>
                        </a:rPr>
                        <a:t>Assess at Prado Dam to balance flooding and water conservation for groundwater recharge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457200" indent="-457200">
                        <a:lnSpc>
                          <a:spcPct val="114000"/>
                        </a:lnSpc>
                        <a:buFont typeface="Arial" panose="020B0604020202020204" pitchFamily="34" charset="0"/>
                        <a:buChar char="•"/>
                      </a:pPr>
                      <a:r>
                        <a:rPr lang="en-US" sz="2400" dirty="0">
                          <a:latin typeface="Source Sans 3" panose="020B0303030403020204" pitchFamily="34" charset="0"/>
                        </a:rPr>
                        <a:t>Provides real-time decision support for reservoir operations</a:t>
                      </a:r>
                    </a:p>
                    <a:p>
                      <a:pPr marL="457200" indent="-457200">
                        <a:lnSpc>
                          <a:spcPct val="114000"/>
                        </a:lnSpc>
                        <a:buFont typeface="Arial" panose="020B0604020202020204" pitchFamily="34" charset="0"/>
                        <a:buChar char="•"/>
                      </a:pPr>
                      <a:r>
                        <a:rPr lang="en-US" sz="2400" dirty="0">
                          <a:latin typeface="Source Sans 3" panose="020B0303030403020204" pitchFamily="34" charset="0"/>
                        </a:rPr>
                        <a:t>Tree-based MPC leverages spread in ensemble to improve release decisions over a deterministic forecast </a:t>
                      </a:r>
                    </a:p>
                    <a:p>
                      <a:pPr marL="457200" indent="-457200">
                        <a:lnSpc>
                          <a:spcPct val="114000"/>
                        </a:lnSpc>
                        <a:buFont typeface="Arial" panose="020B0604020202020204" pitchFamily="34" charset="0"/>
                        <a:buChar char="•"/>
                      </a:pPr>
                      <a:r>
                        <a:rPr lang="en-US" sz="2400" dirty="0">
                          <a:latin typeface="Source Sans 3" panose="020B0303030403020204" pitchFamily="34" charset="0"/>
                        </a:rPr>
                        <a:t>Scenario reduction reduces computation time without degrading value of forecast</a:t>
                      </a:r>
                    </a:p>
                    <a:p>
                      <a:pPr marL="457200" indent="-457200">
                        <a:lnSpc>
                          <a:spcPct val="114000"/>
                        </a:lnSpc>
                        <a:buFont typeface="Arial" panose="020B0604020202020204" pitchFamily="34" charset="0"/>
                        <a:buChar char="•"/>
                      </a:pPr>
                      <a:r>
                        <a:rPr lang="en-US" sz="2400" dirty="0">
                          <a:latin typeface="Source Sans 3" panose="020B0303030403020204" pitchFamily="34" charset="0"/>
                        </a:rPr>
                        <a:t>Case study at Prado reduces flooding outcomes and increases post-event water storage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34201133"/>
                  </a:ext>
                </a:extLst>
              </a:tr>
            </a:tbl>
          </a:graphicData>
        </a:graphic>
      </p:graphicFrame>
    </p:spTree>
    <p:extLst>
      <p:ext uri="{BB962C8B-B14F-4D97-AF65-F5344CB8AC3E}">
        <p14:creationId xmlns:p14="http://schemas.microsoft.com/office/powerpoint/2010/main" val="445179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E07EA-DF44-D6DC-363C-047DB4AE78B7}"/>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53363C50-E0D3-4D68-9CEF-1434C964E696}"/>
              </a:ext>
            </a:extLst>
          </p:cNvPr>
          <p:cNvPicPr>
            <a:picLocks noChangeAspect="1"/>
          </p:cNvPicPr>
          <p:nvPr/>
        </p:nvPicPr>
        <p:blipFill>
          <a:blip r:embed="rId3"/>
          <a:stretch>
            <a:fillRect/>
          </a:stretch>
        </p:blipFill>
        <p:spPr>
          <a:xfrm>
            <a:off x="327913" y="1868301"/>
            <a:ext cx="5545223" cy="4022239"/>
          </a:xfrm>
          <a:prstGeom prst="rect">
            <a:avLst/>
          </a:prstGeom>
        </p:spPr>
      </p:pic>
      <p:sp>
        <p:nvSpPr>
          <p:cNvPr id="4" name="Title 3">
            <a:extLst>
              <a:ext uri="{FF2B5EF4-FFF2-40B4-BE49-F238E27FC236}">
                <a16:creationId xmlns:a16="http://schemas.microsoft.com/office/drawing/2014/main" id="{975CC25E-D6DA-C1AB-FEBB-193F42E9978D}"/>
              </a:ext>
            </a:extLst>
          </p:cNvPr>
          <p:cNvSpPr>
            <a:spLocks noGrp="1"/>
          </p:cNvSpPr>
          <p:nvPr>
            <p:ph type="title"/>
          </p:nvPr>
        </p:nvSpPr>
        <p:spPr/>
        <p:txBody>
          <a:bodyPr/>
          <a:lstStyle/>
          <a:p>
            <a:r>
              <a:rPr lang="en-US" dirty="0"/>
              <a:t>Reduced Scenarios vs Scenario Tree (2010)</a:t>
            </a:r>
          </a:p>
        </p:txBody>
      </p:sp>
      <p:pic>
        <p:nvPicPr>
          <p:cNvPr id="2" name="Picture 1">
            <a:extLst>
              <a:ext uri="{FF2B5EF4-FFF2-40B4-BE49-F238E27FC236}">
                <a16:creationId xmlns:a16="http://schemas.microsoft.com/office/drawing/2014/main" id="{A9305EB5-A617-EFE6-A461-ABCDDBE6BFC1}"/>
              </a:ext>
            </a:extLst>
          </p:cNvPr>
          <p:cNvPicPr>
            <a:picLocks noChangeAspect="1"/>
          </p:cNvPicPr>
          <p:nvPr/>
        </p:nvPicPr>
        <p:blipFill>
          <a:blip r:embed="rId4"/>
          <a:stretch>
            <a:fillRect/>
          </a:stretch>
        </p:blipFill>
        <p:spPr>
          <a:xfrm>
            <a:off x="2130787" y="1191358"/>
            <a:ext cx="2511824" cy="1821957"/>
          </a:xfrm>
          <a:prstGeom prst="rect">
            <a:avLst/>
          </a:prstGeom>
        </p:spPr>
      </p:pic>
      <p:sp>
        <p:nvSpPr>
          <p:cNvPr id="6" name="TextBox 5">
            <a:extLst>
              <a:ext uri="{FF2B5EF4-FFF2-40B4-BE49-F238E27FC236}">
                <a16:creationId xmlns:a16="http://schemas.microsoft.com/office/drawing/2014/main" id="{B0912C9B-C76A-9C42-136F-9730CE3AF960}"/>
              </a:ext>
            </a:extLst>
          </p:cNvPr>
          <p:cNvSpPr txBox="1"/>
          <p:nvPr/>
        </p:nvSpPr>
        <p:spPr>
          <a:xfrm>
            <a:off x="4642611" y="2202076"/>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15%</a:t>
            </a:r>
          </a:p>
        </p:txBody>
      </p:sp>
      <p:sp>
        <p:nvSpPr>
          <p:cNvPr id="7" name="TextBox 6">
            <a:extLst>
              <a:ext uri="{FF2B5EF4-FFF2-40B4-BE49-F238E27FC236}">
                <a16:creationId xmlns:a16="http://schemas.microsoft.com/office/drawing/2014/main" id="{927C32E3-46AC-C712-FA40-BECC251D3B1E}"/>
              </a:ext>
            </a:extLst>
          </p:cNvPr>
          <p:cNvSpPr txBox="1"/>
          <p:nvPr/>
        </p:nvSpPr>
        <p:spPr>
          <a:xfrm>
            <a:off x="4642611" y="2426322"/>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9%</a:t>
            </a:r>
          </a:p>
        </p:txBody>
      </p:sp>
      <p:sp>
        <p:nvSpPr>
          <p:cNvPr id="8" name="TextBox 7">
            <a:extLst>
              <a:ext uri="{FF2B5EF4-FFF2-40B4-BE49-F238E27FC236}">
                <a16:creationId xmlns:a16="http://schemas.microsoft.com/office/drawing/2014/main" id="{CFF284E8-55D7-EA89-3F18-BC2BC2EE1495}"/>
              </a:ext>
            </a:extLst>
          </p:cNvPr>
          <p:cNvSpPr txBox="1"/>
          <p:nvPr/>
        </p:nvSpPr>
        <p:spPr>
          <a:xfrm>
            <a:off x="4642611" y="2874816"/>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12%</a:t>
            </a:r>
          </a:p>
        </p:txBody>
      </p:sp>
      <p:sp>
        <p:nvSpPr>
          <p:cNvPr id="9" name="TextBox 8">
            <a:extLst>
              <a:ext uri="{FF2B5EF4-FFF2-40B4-BE49-F238E27FC236}">
                <a16:creationId xmlns:a16="http://schemas.microsoft.com/office/drawing/2014/main" id="{B39471F3-A489-BDCC-125C-B7EBF08823AA}"/>
              </a:ext>
            </a:extLst>
          </p:cNvPr>
          <p:cNvSpPr txBox="1"/>
          <p:nvPr/>
        </p:nvSpPr>
        <p:spPr>
          <a:xfrm>
            <a:off x="4642611" y="2650568"/>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30%</a:t>
            </a:r>
          </a:p>
        </p:txBody>
      </p:sp>
      <p:sp>
        <p:nvSpPr>
          <p:cNvPr id="10" name="TextBox 9">
            <a:extLst>
              <a:ext uri="{FF2B5EF4-FFF2-40B4-BE49-F238E27FC236}">
                <a16:creationId xmlns:a16="http://schemas.microsoft.com/office/drawing/2014/main" id="{BD70C453-7E0A-E845-0EBD-21F90A579C97}"/>
              </a:ext>
            </a:extLst>
          </p:cNvPr>
          <p:cNvSpPr txBox="1"/>
          <p:nvPr/>
        </p:nvSpPr>
        <p:spPr>
          <a:xfrm>
            <a:off x="4642611" y="1977830"/>
            <a:ext cx="629120" cy="276999"/>
          </a:xfrm>
          <a:prstGeom prst="rect">
            <a:avLst/>
          </a:prstGeom>
          <a:noFill/>
        </p:spPr>
        <p:txBody>
          <a:bodyPr wrap="square" rtlCol="0">
            <a:spAutoFit/>
          </a:bodyPr>
          <a:lstStyle/>
          <a:p>
            <a:pPr algn="ctr"/>
            <a:r>
              <a:rPr lang="en-US" sz="1200" b="1" dirty="0">
                <a:latin typeface="Source Sans 3" panose="020B0303030403020204" pitchFamily="34" charset="0"/>
              </a:rPr>
              <a:t>34%</a:t>
            </a:r>
          </a:p>
        </p:txBody>
      </p:sp>
      <p:pic>
        <p:nvPicPr>
          <p:cNvPr id="12" name="Picture 11">
            <a:extLst>
              <a:ext uri="{FF2B5EF4-FFF2-40B4-BE49-F238E27FC236}">
                <a16:creationId xmlns:a16="http://schemas.microsoft.com/office/drawing/2014/main" id="{92E60668-1619-2DBC-F334-403E3591763D}"/>
              </a:ext>
            </a:extLst>
          </p:cNvPr>
          <p:cNvPicPr>
            <a:picLocks noChangeAspect="1"/>
          </p:cNvPicPr>
          <p:nvPr/>
        </p:nvPicPr>
        <p:blipFill>
          <a:blip r:embed="rId5"/>
          <a:stretch>
            <a:fillRect/>
          </a:stretch>
        </p:blipFill>
        <p:spPr>
          <a:xfrm>
            <a:off x="6096000" y="1816444"/>
            <a:ext cx="5952926" cy="4074096"/>
          </a:xfrm>
          <a:prstGeom prst="rect">
            <a:avLst/>
          </a:prstGeom>
        </p:spPr>
      </p:pic>
    </p:spTree>
    <p:extLst>
      <p:ext uri="{BB962C8B-B14F-4D97-AF65-F5344CB8AC3E}">
        <p14:creationId xmlns:p14="http://schemas.microsoft.com/office/powerpoint/2010/main" val="3378328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FD5FA-7D3C-7843-5FA6-8CDDE7E4634A}"/>
              </a:ext>
            </a:extLst>
          </p:cNvPr>
          <p:cNvSpPr>
            <a:spLocks noGrp="1"/>
          </p:cNvSpPr>
          <p:nvPr>
            <p:ph type="title"/>
          </p:nvPr>
        </p:nvSpPr>
        <p:spPr/>
        <p:txBody>
          <a:bodyPr/>
          <a:lstStyle/>
          <a:p>
            <a:r>
              <a:rPr lang="en-US" dirty="0"/>
              <a:t>Forecast-Informed Reservoir Operations</a:t>
            </a:r>
          </a:p>
        </p:txBody>
      </p:sp>
      <p:sp>
        <p:nvSpPr>
          <p:cNvPr id="3" name="Content Placeholder 2">
            <a:extLst>
              <a:ext uri="{FF2B5EF4-FFF2-40B4-BE49-F238E27FC236}">
                <a16:creationId xmlns:a16="http://schemas.microsoft.com/office/drawing/2014/main" id="{1381A267-73AB-AFCF-29EF-D7F77A865F65}"/>
              </a:ext>
            </a:extLst>
          </p:cNvPr>
          <p:cNvSpPr>
            <a:spLocks noGrp="1"/>
          </p:cNvSpPr>
          <p:nvPr>
            <p:ph idx="1"/>
          </p:nvPr>
        </p:nvSpPr>
        <p:spPr/>
        <p:txBody>
          <a:bodyPr>
            <a:normAutofit lnSpcReduction="10000"/>
          </a:bodyPr>
          <a:lstStyle/>
          <a:p>
            <a:r>
              <a:rPr lang="en-US" dirty="0">
                <a:sym typeface="Wingdings" pitchFamily="2" charset="2"/>
              </a:rPr>
              <a:t>Seems intuitive that reservoir operators could benefit from </a:t>
            </a:r>
            <a:r>
              <a:rPr lang="en-US" dirty="0"/>
              <a:t>improvements in weather and streamflow forecasts</a:t>
            </a:r>
            <a:endParaRPr lang="en-US" dirty="0">
              <a:sym typeface="Wingdings" pitchFamily="2" charset="2"/>
            </a:endParaRPr>
          </a:p>
          <a:p>
            <a:r>
              <a:rPr lang="en-US" dirty="0">
                <a:sym typeface="Wingdings" pitchFamily="2" charset="2"/>
              </a:rPr>
              <a:t>Leveraging forecasts in reservoir operations is complicated by:</a:t>
            </a:r>
          </a:p>
          <a:p>
            <a:pPr lvl="1"/>
            <a:r>
              <a:rPr lang="en-US" dirty="0">
                <a:sym typeface="Wingdings" pitchFamily="2" charset="2"/>
              </a:rPr>
              <a:t>System complexity</a:t>
            </a:r>
          </a:p>
          <a:p>
            <a:pPr lvl="2"/>
            <a:r>
              <a:rPr lang="en-US" dirty="0">
                <a:sym typeface="Wingdings" pitchFamily="2" charset="2"/>
              </a:rPr>
              <a:t>Forecasts aren’t easily integrated into existing operations</a:t>
            </a:r>
          </a:p>
          <a:p>
            <a:pPr lvl="1"/>
            <a:r>
              <a:rPr lang="en-US" dirty="0">
                <a:sym typeface="Wingdings" pitchFamily="2" charset="2"/>
              </a:rPr>
              <a:t>Operational constraints</a:t>
            </a:r>
          </a:p>
          <a:p>
            <a:pPr lvl="2"/>
            <a:r>
              <a:rPr lang="en-US" dirty="0">
                <a:sym typeface="Wingdings" pitchFamily="2" charset="2"/>
              </a:rPr>
              <a:t>Systems must meet strict upstream and downstream flow requirements</a:t>
            </a:r>
          </a:p>
          <a:p>
            <a:pPr lvl="1"/>
            <a:r>
              <a:rPr lang="en-US" dirty="0">
                <a:sym typeface="Wingdings" pitchFamily="2" charset="2"/>
              </a:rPr>
              <a:t>Forecast uncertainty</a:t>
            </a:r>
          </a:p>
          <a:p>
            <a:pPr lvl="2"/>
            <a:r>
              <a:rPr lang="en-US" dirty="0">
                <a:sym typeface="Wingdings" pitchFamily="2" charset="2"/>
              </a:rPr>
              <a:t>Ensemble forecasts can increase policy complexity and computation time</a:t>
            </a:r>
          </a:p>
          <a:p>
            <a:pPr lvl="2"/>
            <a:endParaRPr lang="en-US" b="1" dirty="0">
              <a:sym typeface="Wingdings" pitchFamily="2" charset="2"/>
            </a:endParaRPr>
          </a:p>
          <a:p>
            <a:pPr marL="0" indent="0" algn="ctr">
              <a:buNone/>
            </a:pPr>
            <a:r>
              <a:rPr lang="en-US" b="1" dirty="0">
                <a:solidFill>
                  <a:srgbClr val="006C92"/>
                </a:solidFill>
                <a:sym typeface="Wingdings" pitchFamily="2" charset="2"/>
              </a:rPr>
              <a:t>How can we leverage ensemble forecasts to improve reservoir operations without violating operational constraints?</a:t>
            </a:r>
          </a:p>
        </p:txBody>
      </p:sp>
      <p:sp>
        <p:nvSpPr>
          <p:cNvPr id="4" name="Slide Number Placeholder 3">
            <a:extLst>
              <a:ext uri="{FF2B5EF4-FFF2-40B4-BE49-F238E27FC236}">
                <a16:creationId xmlns:a16="http://schemas.microsoft.com/office/drawing/2014/main" id="{5843DE96-C748-4675-2973-934EADEEE1FE}"/>
              </a:ext>
            </a:extLst>
          </p:cNvPr>
          <p:cNvSpPr>
            <a:spLocks noGrp="1"/>
          </p:cNvSpPr>
          <p:nvPr>
            <p:ph type="sldNum" sz="quarter" idx="4"/>
          </p:nvPr>
        </p:nvSpPr>
        <p:spPr>
          <a:prstGeom prst="rect">
            <a:avLst/>
          </a:prstGeom>
        </p:spPr>
        <p:txBody>
          <a:bodyPr/>
          <a:lstStyle/>
          <a:p>
            <a:fld id="{7B0CD808-6240-BA45-BC03-A25D999FD0E0}" type="slidenum">
              <a:rPr lang="en-US" smtClean="0"/>
              <a:pPr/>
              <a:t>3</a:t>
            </a:fld>
            <a:endParaRPr lang="en-US" dirty="0"/>
          </a:p>
        </p:txBody>
      </p:sp>
    </p:spTree>
    <p:extLst>
      <p:ext uri="{BB962C8B-B14F-4D97-AF65-F5344CB8AC3E}">
        <p14:creationId xmlns:p14="http://schemas.microsoft.com/office/powerpoint/2010/main" val="251093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3" presetClass="emph" presetSubtype="2" fill="hold" nodeType="withEffect">
                                  <p:stCondLst>
                                    <p:cond delay="0"/>
                                  </p:stCondLst>
                                  <p:childTnLst>
                                    <p:animClr clrSpc="rgb" dir="cw">
                                      <p:cBhvr override="childStyle">
                                        <p:cTn id="8" dur="10" fill="hold"/>
                                        <p:tgtEl>
                                          <p:spTgt spid="3">
                                            <p:txEl>
                                              <p:pRg st="0" end="0"/>
                                            </p:txEl>
                                          </p:spTgt>
                                        </p:tgtEl>
                                        <p:attrNameLst>
                                          <p:attrName>style.color</p:attrName>
                                        </p:attrNameLst>
                                      </p:cBhvr>
                                      <p:to>
                                        <a:schemeClr val="bg2"/>
                                      </p:to>
                                    </p:animClr>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3" presetClass="emph" presetSubtype="2" fill="hold" nodeType="withEffect">
                                  <p:stCondLst>
                                    <p:cond delay="0"/>
                                  </p:stCondLst>
                                  <p:childTnLst>
                                    <p:animClr clrSpc="rgb" dir="cw">
                                      <p:cBhvr override="childStyle">
                                        <p:cTn id="32" dur="10" fill="hold"/>
                                        <p:tgtEl>
                                          <p:spTgt spid="3">
                                            <p:txEl>
                                              <p:pRg st="1" end="1"/>
                                            </p:txEl>
                                          </p:spTgt>
                                        </p:tgtEl>
                                        <p:attrNameLst>
                                          <p:attrName>style.color</p:attrName>
                                        </p:attrNameLst>
                                      </p:cBhvr>
                                      <p:to>
                                        <a:schemeClr val="bg2"/>
                                      </p:to>
                                    </p:animClr>
                                  </p:childTnLst>
                                </p:cTn>
                              </p:par>
                              <p:par>
                                <p:cTn id="33" presetID="3" presetClass="emph" presetSubtype="2" fill="hold" nodeType="withEffect">
                                  <p:stCondLst>
                                    <p:cond delay="0"/>
                                  </p:stCondLst>
                                  <p:childTnLst>
                                    <p:animClr clrSpc="rgb" dir="cw">
                                      <p:cBhvr override="childStyle">
                                        <p:cTn id="34" dur="10" fill="hold"/>
                                        <p:tgtEl>
                                          <p:spTgt spid="3">
                                            <p:txEl>
                                              <p:pRg st="2" end="2"/>
                                            </p:txEl>
                                          </p:spTgt>
                                        </p:tgtEl>
                                        <p:attrNameLst>
                                          <p:attrName>style.color</p:attrName>
                                        </p:attrNameLst>
                                      </p:cBhvr>
                                      <p:to>
                                        <a:schemeClr val="bg2"/>
                                      </p:to>
                                    </p:animClr>
                                  </p:childTnLst>
                                </p:cTn>
                              </p:par>
                              <p:par>
                                <p:cTn id="35" presetID="3" presetClass="emph" presetSubtype="2" fill="hold" nodeType="withEffect">
                                  <p:stCondLst>
                                    <p:cond delay="0"/>
                                  </p:stCondLst>
                                  <p:childTnLst>
                                    <p:animClr clrSpc="rgb" dir="cw">
                                      <p:cBhvr override="childStyle">
                                        <p:cTn id="36" dur="10" fill="hold"/>
                                        <p:tgtEl>
                                          <p:spTgt spid="3">
                                            <p:txEl>
                                              <p:pRg st="3" end="3"/>
                                            </p:txEl>
                                          </p:spTgt>
                                        </p:tgtEl>
                                        <p:attrNameLst>
                                          <p:attrName>style.color</p:attrName>
                                        </p:attrNameLst>
                                      </p:cBhvr>
                                      <p:to>
                                        <a:schemeClr val="bg2"/>
                                      </p:to>
                                    </p:animClr>
                                  </p:childTnLst>
                                </p:cTn>
                              </p:par>
                              <p:par>
                                <p:cTn id="37" presetID="3" presetClass="emph" presetSubtype="2" fill="hold" nodeType="withEffect">
                                  <p:stCondLst>
                                    <p:cond delay="0"/>
                                  </p:stCondLst>
                                  <p:childTnLst>
                                    <p:animClr clrSpc="rgb" dir="cw">
                                      <p:cBhvr override="childStyle">
                                        <p:cTn id="38" dur="10" fill="hold"/>
                                        <p:tgtEl>
                                          <p:spTgt spid="3">
                                            <p:txEl>
                                              <p:pRg st="4" end="4"/>
                                            </p:txEl>
                                          </p:spTgt>
                                        </p:tgtEl>
                                        <p:attrNameLst>
                                          <p:attrName>style.color</p:attrName>
                                        </p:attrNameLst>
                                      </p:cBhvr>
                                      <p:to>
                                        <a:schemeClr val="bg2"/>
                                      </p:to>
                                    </p:animClr>
                                  </p:childTnLst>
                                </p:cTn>
                              </p:par>
                              <p:par>
                                <p:cTn id="39" presetID="3" presetClass="emph" presetSubtype="2" fill="hold" nodeType="withEffect">
                                  <p:stCondLst>
                                    <p:cond delay="0"/>
                                  </p:stCondLst>
                                  <p:childTnLst>
                                    <p:animClr clrSpc="rgb" dir="cw">
                                      <p:cBhvr override="childStyle">
                                        <p:cTn id="40" dur="10" fill="hold"/>
                                        <p:tgtEl>
                                          <p:spTgt spid="3">
                                            <p:txEl>
                                              <p:pRg st="5" end="5"/>
                                            </p:txEl>
                                          </p:spTgt>
                                        </p:tgtEl>
                                        <p:attrNameLst>
                                          <p:attrName>style.color</p:attrName>
                                        </p:attrNameLst>
                                      </p:cBhvr>
                                      <p:to>
                                        <a:schemeClr val="bg2"/>
                                      </p:to>
                                    </p:animClr>
                                  </p:childTnLst>
                                </p:cTn>
                              </p:par>
                              <p:par>
                                <p:cTn id="41" presetID="3" presetClass="emph" presetSubtype="2" fill="hold" nodeType="withEffect">
                                  <p:stCondLst>
                                    <p:cond delay="0"/>
                                  </p:stCondLst>
                                  <p:childTnLst>
                                    <p:animClr clrSpc="rgb" dir="cw">
                                      <p:cBhvr override="childStyle">
                                        <p:cTn id="42" dur="10" fill="hold"/>
                                        <p:tgtEl>
                                          <p:spTgt spid="3">
                                            <p:txEl>
                                              <p:pRg st="6" end="6"/>
                                            </p:txEl>
                                          </p:spTgt>
                                        </p:tgtEl>
                                        <p:attrNameLst>
                                          <p:attrName>style.color</p:attrName>
                                        </p:attrNameLst>
                                      </p:cBhvr>
                                      <p:to>
                                        <a:schemeClr val="bg2"/>
                                      </p:to>
                                    </p:animClr>
                                  </p:childTnLst>
                                </p:cTn>
                              </p:par>
                              <p:par>
                                <p:cTn id="43" presetID="3" presetClass="emph" presetSubtype="2" fill="hold" nodeType="withEffect">
                                  <p:stCondLst>
                                    <p:cond delay="0"/>
                                  </p:stCondLst>
                                  <p:childTnLst>
                                    <p:animClr clrSpc="rgb" dir="cw">
                                      <p:cBhvr override="childStyle">
                                        <p:cTn id="44" dur="10" fill="hold"/>
                                        <p:tgtEl>
                                          <p:spTgt spid="3">
                                            <p:txEl>
                                              <p:pRg st="7" end="7"/>
                                            </p:txEl>
                                          </p:spTgt>
                                        </p:tgtEl>
                                        <p:attrNameLst>
                                          <p:attrName>style.color</p:attrName>
                                        </p:attrNameLst>
                                      </p:cBhvr>
                                      <p:to>
                                        <a:schemeClr val="bg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05C09-F45D-FF77-9749-C3ECE2600BBF}"/>
              </a:ext>
            </a:extLst>
          </p:cNvPr>
          <p:cNvSpPr>
            <a:spLocks noGrp="1"/>
          </p:cNvSpPr>
          <p:nvPr>
            <p:ph type="title"/>
          </p:nvPr>
        </p:nvSpPr>
        <p:spPr/>
        <p:txBody>
          <a:bodyPr/>
          <a:lstStyle/>
          <a:p>
            <a:r>
              <a:rPr lang="en-US" dirty="0"/>
              <a:t>Model Predictive Control</a:t>
            </a:r>
          </a:p>
        </p:txBody>
      </p:sp>
      <p:sp>
        <p:nvSpPr>
          <p:cNvPr id="4" name="Slide Number Placeholder 3">
            <a:extLst>
              <a:ext uri="{FF2B5EF4-FFF2-40B4-BE49-F238E27FC236}">
                <a16:creationId xmlns:a16="http://schemas.microsoft.com/office/drawing/2014/main" id="{7851990B-09E5-3099-DA09-0A858D32AF7B}"/>
              </a:ext>
            </a:extLst>
          </p:cNvPr>
          <p:cNvSpPr>
            <a:spLocks noGrp="1"/>
          </p:cNvSpPr>
          <p:nvPr>
            <p:ph type="sldNum" sz="quarter" idx="4"/>
          </p:nvPr>
        </p:nvSpPr>
        <p:spPr>
          <a:prstGeom prst="rect">
            <a:avLst/>
          </a:prstGeom>
        </p:spPr>
        <p:txBody>
          <a:bodyPr/>
          <a:lstStyle/>
          <a:p>
            <a:fld id="{7B0CD808-6240-BA45-BC03-A25D999FD0E0}" type="slidenum">
              <a:rPr lang="en-US" smtClean="0"/>
              <a:pPr/>
              <a:t>4</a:t>
            </a:fld>
            <a:endParaRPr lang="en-US" dirty="0"/>
          </a:p>
        </p:txBody>
      </p:sp>
      <p:pic>
        <p:nvPicPr>
          <p:cNvPr id="19" name="Picture 18">
            <a:extLst>
              <a:ext uri="{FF2B5EF4-FFF2-40B4-BE49-F238E27FC236}">
                <a16:creationId xmlns:a16="http://schemas.microsoft.com/office/drawing/2014/main" id="{ABB84A05-C31F-BE37-43D2-0B15CC812960}"/>
              </a:ext>
            </a:extLst>
          </p:cNvPr>
          <p:cNvPicPr>
            <a:picLocks noChangeAspect="1"/>
          </p:cNvPicPr>
          <p:nvPr/>
        </p:nvPicPr>
        <p:blipFill>
          <a:blip r:embed="rId3"/>
          <a:stretch>
            <a:fillRect/>
          </a:stretch>
        </p:blipFill>
        <p:spPr>
          <a:xfrm>
            <a:off x="5949162" y="899107"/>
            <a:ext cx="9095509" cy="5885329"/>
          </a:xfrm>
          <a:prstGeom prst="rect">
            <a:avLst/>
          </a:prstGeom>
        </p:spPr>
      </p:pic>
      <p:pic>
        <p:nvPicPr>
          <p:cNvPr id="21" name="Picture 20">
            <a:extLst>
              <a:ext uri="{FF2B5EF4-FFF2-40B4-BE49-F238E27FC236}">
                <a16:creationId xmlns:a16="http://schemas.microsoft.com/office/drawing/2014/main" id="{7B0EE6C5-5C3B-3F79-398F-D7223C5A2E6A}"/>
              </a:ext>
            </a:extLst>
          </p:cNvPr>
          <p:cNvPicPr>
            <a:picLocks noChangeAspect="1"/>
          </p:cNvPicPr>
          <p:nvPr/>
        </p:nvPicPr>
        <p:blipFill>
          <a:blip r:embed="rId4"/>
          <a:stretch>
            <a:fillRect/>
          </a:stretch>
        </p:blipFill>
        <p:spPr>
          <a:xfrm>
            <a:off x="5949161" y="899106"/>
            <a:ext cx="9100774" cy="5888736"/>
          </a:xfrm>
          <a:prstGeom prst="rect">
            <a:avLst/>
          </a:prstGeom>
        </p:spPr>
      </p:pic>
      <p:pic>
        <p:nvPicPr>
          <p:cNvPr id="5" name="Picture 4" descr="A black background with red lines and a line in the middle&#10;&#10;Description automatically generated">
            <a:extLst>
              <a:ext uri="{FF2B5EF4-FFF2-40B4-BE49-F238E27FC236}">
                <a16:creationId xmlns:a16="http://schemas.microsoft.com/office/drawing/2014/main" id="{61858377-BE00-EA58-6233-E1D5D1E4C790}"/>
              </a:ext>
            </a:extLst>
          </p:cNvPr>
          <p:cNvPicPr>
            <a:picLocks noChangeAspect="1"/>
          </p:cNvPicPr>
          <p:nvPr/>
        </p:nvPicPr>
        <p:blipFill>
          <a:blip r:embed="rId5"/>
          <a:stretch>
            <a:fillRect/>
          </a:stretch>
        </p:blipFill>
        <p:spPr>
          <a:xfrm>
            <a:off x="5949161" y="895700"/>
            <a:ext cx="9100774" cy="5888736"/>
          </a:xfrm>
          <a:prstGeom prst="rect">
            <a:avLst/>
          </a:prstGeom>
        </p:spPr>
      </p:pic>
      <p:pic>
        <p:nvPicPr>
          <p:cNvPr id="25" name="Picture 24">
            <a:extLst>
              <a:ext uri="{FF2B5EF4-FFF2-40B4-BE49-F238E27FC236}">
                <a16:creationId xmlns:a16="http://schemas.microsoft.com/office/drawing/2014/main" id="{72D3E7B0-7AC3-FC6A-32DA-36E46D24A9E6}"/>
              </a:ext>
            </a:extLst>
          </p:cNvPr>
          <p:cNvPicPr>
            <a:picLocks noChangeAspect="1"/>
          </p:cNvPicPr>
          <p:nvPr/>
        </p:nvPicPr>
        <p:blipFill>
          <a:blip r:embed="rId6"/>
          <a:stretch>
            <a:fillRect/>
          </a:stretch>
        </p:blipFill>
        <p:spPr>
          <a:xfrm>
            <a:off x="5949162" y="899107"/>
            <a:ext cx="9095509" cy="5885329"/>
          </a:xfrm>
          <a:prstGeom prst="rect">
            <a:avLst/>
          </a:prstGeom>
        </p:spPr>
      </p:pic>
      <p:pic>
        <p:nvPicPr>
          <p:cNvPr id="23" name="Picture 22">
            <a:extLst>
              <a:ext uri="{FF2B5EF4-FFF2-40B4-BE49-F238E27FC236}">
                <a16:creationId xmlns:a16="http://schemas.microsoft.com/office/drawing/2014/main" id="{D58DF77D-4C76-B2AF-6712-7EBF44BF66A9}"/>
              </a:ext>
            </a:extLst>
          </p:cNvPr>
          <p:cNvPicPr>
            <a:picLocks noChangeAspect="1"/>
          </p:cNvPicPr>
          <p:nvPr/>
        </p:nvPicPr>
        <p:blipFill>
          <a:blip r:embed="rId7"/>
          <a:stretch>
            <a:fillRect/>
          </a:stretch>
        </p:blipFill>
        <p:spPr>
          <a:xfrm>
            <a:off x="5949162" y="899107"/>
            <a:ext cx="9095509" cy="5885329"/>
          </a:xfrm>
          <a:prstGeom prst="rect">
            <a:avLst/>
          </a:prstGeom>
        </p:spPr>
      </p:pic>
      <p:pic>
        <p:nvPicPr>
          <p:cNvPr id="6" name="Picture 5">
            <a:extLst>
              <a:ext uri="{FF2B5EF4-FFF2-40B4-BE49-F238E27FC236}">
                <a16:creationId xmlns:a16="http://schemas.microsoft.com/office/drawing/2014/main" id="{04D19C98-6F4D-6891-2D40-7ECCB4173B7B}"/>
              </a:ext>
            </a:extLst>
          </p:cNvPr>
          <p:cNvPicPr>
            <a:picLocks noChangeAspect="1"/>
          </p:cNvPicPr>
          <p:nvPr/>
        </p:nvPicPr>
        <p:blipFill>
          <a:blip r:embed="rId8"/>
          <a:srcRect l="852" t="1428" r="16068" b="35157"/>
          <a:stretch/>
        </p:blipFill>
        <p:spPr>
          <a:xfrm>
            <a:off x="154004" y="2408950"/>
            <a:ext cx="5795158" cy="2862236"/>
          </a:xfrm>
          <a:prstGeom prst="rect">
            <a:avLst/>
          </a:prstGeom>
        </p:spPr>
      </p:pic>
      <p:sp>
        <p:nvSpPr>
          <p:cNvPr id="3" name="Oval 2">
            <a:extLst>
              <a:ext uri="{FF2B5EF4-FFF2-40B4-BE49-F238E27FC236}">
                <a16:creationId xmlns:a16="http://schemas.microsoft.com/office/drawing/2014/main" id="{5707A6DE-C737-7D03-F72A-30A0CA3A3007}"/>
              </a:ext>
            </a:extLst>
          </p:cNvPr>
          <p:cNvSpPr/>
          <p:nvPr/>
        </p:nvSpPr>
        <p:spPr>
          <a:xfrm>
            <a:off x="7898457" y="5604502"/>
            <a:ext cx="354391" cy="354391"/>
          </a:xfrm>
          <a:prstGeom prst="ellipse">
            <a:avLst/>
          </a:prstGeom>
          <a:noFill/>
          <a:ln w="762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58305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2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54098-1192-08FF-F068-C9C8D4B57495}"/>
              </a:ext>
            </a:extLst>
          </p:cNvPr>
          <p:cNvSpPr>
            <a:spLocks noGrp="1"/>
          </p:cNvSpPr>
          <p:nvPr>
            <p:ph type="title"/>
          </p:nvPr>
        </p:nvSpPr>
        <p:spPr/>
        <p:txBody>
          <a:bodyPr/>
          <a:lstStyle/>
          <a:p>
            <a:r>
              <a:rPr lang="en-US" dirty="0"/>
              <a:t>Tree-Based Model Predictive Control</a:t>
            </a:r>
          </a:p>
        </p:txBody>
      </p:sp>
      <p:sp>
        <p:nvSpPr>
          <p:cNvPr id="4" name="Slide Number Placeholder 3">
            <a:extLst>
              <a:ext uri="{FF2B5EF4-FFF2-40B4-BE49-F238E27FC236}">
                <a16:creationId xmlns:a16="http://schemas.microsoft.com/office/drawing/2014/main" id="{C6E56751-A634-660D-E288-5B24C3404A27}"/>
              </a:ext>
            </a:extLst>
          </p:cNvPr>
          <p:cNvSpPr>
            <a:spLocks noGrp="1"/>
          </p:cNvSpPr>
          <p:nvPr>
            <p:ph type="sldNum" sz="quarter" idx="4"/>
          </p:nvPr>
        </p:nvSpPr>
        <p:spPr>
          <a:prstGeom prst="rect">
            <a:avLst/>
          </a:prstGeom>
        </p:spPr>
        <p:txBody>
          <a:bodyPr/>
          <a:lstStyle/>
          <a:p>
            <a:fld id="{7B0CD808-6240-BA45-BC03-A25D999FD0E0}" type="slidenum">
              <a:rPr lang="en-US" smtClean="0"/>
              <a:pPr/>
              <a:t>5</a:t>
            </a:fld>
            <a:endParaRPr lang="en-US" dirty="0"/>
          </a:p>
        </p:txBody>
      </p:sp>
      <p:pic>
        <p:nvPicPr>
          <p:cNvPr id="5" name="Picture 4">
            <a:extLst>
              <a:ext uri="{FF2B5EF4-FFF2-40B4-BE49-F238E27FC236}">
                <a16:creationId xmlns:a16="http://schemas.microsoft.com/office/drawing/2014/main" id="{E29BE73A-142A-EEC2-810A-06E39DEBC205}"/>
              </a:ext>
            </a:extLst>
          </p:cNvPr>
          <p:cNvPicPr>
            <a:picLocks noChangeAspect="1"/>
          </p:cNvPicPr>
          <p:nvPr/>
        </p:nvPicPr>
        <p:blipFill>
          <a:blip r:embed="rId3"/>
          <a:stretch>
            <a:fillRect/>
          </a:stretch>
        </p:blipFill>
        <p:spPr>
          <a:xfrm>
            <a:off x="1064437" y="1198487"/>
            <a:ext cx="13313872" cy="8614859"/>
          </a:xfrm>
          <a:prstGeom prst="rect">
            <a:avLst/>
          </a:prstGeom>
        </p:spPr>
      </p:pic>
      <p:pic>
        <p:nvPicPr>
          <p:cNvPr id="7" name="Picture 6">
            <a:extLst>
              <a:ext uri="{FF2B5EF4-FFF2-40B4-BE49-F238E27FC236}">
                <a16:creationId xmlns:a16="http://schemas.microsoft.com/office/drawing/2014/main" id="{91F1B9B2-9876-057E-FEC5-D47A345E8C67}"/>
              </a:ext>
            </a:extLst>
          </p:cNvPr>
          <p:cNvPicPr>
            <a:picLocks noChangeAspect="1"/>
          </p:cNvPicPr>
          <p:nvPr/>
        </p:nvPicPr>
        <p:blipFill>
          <a:blip r:embed="rId4"/>
          <a:stretch>
            <a:fillRect/>
          </a:stretch>
        </p:blipFill>
        <p:spPr>
          <a:xfrm>
            <a:off x="1064437" y="1198487"/>
            <a:ext cx="13313872" cy="8614859"/>
          </a:xfrm>
          <a:prstGeom prst="rect">
            <a:avLst/>
          </a:prstGeom>
        </p:spPr>
      </p:pic>
      <p:pic>
        <p:nvPicPr>
          <p:cNvPr id="11" name="Picture 10">
            <a:extLst>
              <a:ext uri="{FF2B5EF4-FFF2-40B4-BE49-F238E27FC236}">
                <a16:creationId xmlns:a16="http://schemas.microsoft.com/office/drawing/2014/main" id="{1E4CE776-0474-00A9-A2C8-461431B14AFA}"/>
              </a:ext>
            </a:extLst>
          </p:cNvPr>
          <p:cNvPicPr>
            <a:picLocks noChangeAspect="1"/>
          </p:cNvPicPr>
          <p:nvPr/>
        </p:nvPicPr>
        <p:blipFill>
          <a:blip r:embed="rId5"/>
          <a:srcRect/>
          <a:stretch/>
        </p:blipFill>
        <p:spPr>
          <a:xfrm>
            <a:off x="1064437" y="1198487"/>
            <a:ext cx="13313872" cy="8614858"/>
          </a:xfrm>
          <a:prstGeom prst="rect">
            <a:avLst/>
          </a:prstGeom>
        </p:spPr>
      </p:pic>
      <p:pic>
        <p:nvPicPr>
          <p:cNvPr id="13" name="Picture 12">
            <a:extLst>
              <a:ext uri="{FF2B5EF4-FFF2-40B4-BE49-F238E27FC236}">
                <a16:creationId xmlns:a16="http://schemas.microsoft.com/office/drawing/2014/main" id="{757BE9CE-87E9-0746-AFE7-D45609C86CEA}"/>
              </a:ext>
            </a:extLst>
          </p:cNvPr>
          <p:cNvPicPr>
            <a:picLocks noChangeAspect="1"/>
          </p:cNvPicPr>
          <p:nvPr/>
        </p:nvPicPr>
        <p:blipFill>
          <a:blip r:embed="rId6"/>
          <a:srcRect/>
          <a:stretch/>
        </p:blipFill>
        <p:spPr>
          <a:xfrm>
            <a:off x="1064437" y="1198487"/>
            <a:ext cx="13313872" cy="8614858"/>
          </a:xfrm>
          <a:prstGeom prst="rect">
            <a:avLst/>
          </a:prstGeom>
        </p:spPr>
      </p:pic>
      <p:pic>
        <p:nvPicPr>
          <p:cNvPr id="15" name="Picture 14">
            <a:extLst>
              <a:ext uri="{FF2B5EF4-FFF2-40B4-BE49-F238E27FC236}">
                <a16:creationId xmlns:a16="http://schemas.microsoft.com/office/drawing/2014/main" id="{43D49234-F312-87AC-8F87-C855A69DF2AA}"/>
              </a:ext>
            </a:extLst>
          </p:cNvPr>
          <p:cNvPicPr>
            <a:picLocks noChangeAspect="1"/>
          </p:cNvPicPr>
          <p:nvPr/>
        </p:nvPicPr>
        <p:blipFill>
          <a:blip r:embed="rId7"/>
          <a:stretch>
            <a:fillRect/>
          </a:stretch>
        </p:blipFill>
        <p:spPr>
          <a:xfrm>
            <a:off x="1064437" y="1198487"/>
            <a:ext cx="13313872" cy="8614859"/>
          </a:xfrm>
          <a:prstGeom prst="rect">
            <a:avLst/>
          </a:prstGeom>
        </p:spPr>
      </p:pic>
      <p:pic>
        <p:nvPicPr>
          <p:cNvPr id="17" name="Picture 16">
            <a:extLst>
              <a:ext uri="{FF2B5EF4-FFF2-40B4-BE49-F238E27FC236}">
                <a16:creationId xmlns:a16="http://schemas.microsoft.com/office/drawing/2014/main" id="{BBC354F9-FA3E-92F2-B10A-0BF86596E548}"/>
              </a:ext>
            </a:extLst>
          </p:cNvPr>
          <p:cNvPicPr>
            <a:picLocks noChangeAspect="1"/>
          </p:cNvPicPr>
          <p:nvPr/>
        </p:nvPicPr>
        <p:blipFill>
          <a:blip r:embed="rId8"/>
          <a:stretch>
            <a:fillRect/>
          </a:stretch>
        </p:blipFill>
        <p:spPr>
          <a:xfrm>
            <a:off x="1064437" y="1198487"/>
            <a:ext cx="13313872" cy="8614859"/>
          </a:xfrm>
          <a:prstGeom prst="rect">
            <a:avLst/>
          </a:prstGeom>
        </p:spPr>
      </p:pic>
      <p:pic>
        <p:nvPicPr>
          <p:cNvPr id="19" name="Picture 18">
            <a:extLst>
              <a:ext uri="{FF2B5EF4-FFF2-40B4-BE49-F238E27FC236}">
                <a16:creationId xmlns:a16="http://schemas.microsoft.com/office/drawing/2014/main" id="{33A7B4EA-1CC3-5937-8420-AB2EC706E369}"/>
              </a:ext>
            </a:extLst>
          </p:cNvPr>
          <p:cNvPicPr>
            <a:picLocks noChangeAspect="1"/>
          </p:cNvPicPr>
          <p:nvPr/>
        </p:nvPicPr>
        <p:blipFill>
          <a:blip r:embed="rId9"/>
          <a:stretch>
            <a:fillRect/>
          </a:stretch>
        </p:blipFill>
        <p:spPr>
          <a:xfrm>
            <a:off x="1064437" y="1198487"/>
            <a:ext cx="13313872" cy="8614859"/>
          </a:xfrm>
          <a:prstGeom prst="rect">
            <a:avLst/>
          </a:prstGeom>
        </p:spPr>
      </p:pic>
      <p:pic>
        <p:nvPicPr>
          <p:cNvPr id="21" name="Picture 20">
            <a:extLst>
              <a:ext uri="{FF2B5EF4-FFF2-40B4-BE49-F238E27FC236}">
                <a16:creationId xmlns:a16="http://schemas.microsoft.com/office/drawing/2014/main" id="{E0F54676-378A-B0EF-5115-8F9A105833D1}"/>
              </a:ext>
            </a:extLst>
          </p:cNvPr>
          <p:cNvPicPr>
            <a:picLocks noChangeAspect="1"/>
          </p:cNvPicPr>
          <p:nvPr/>
        </p:nvPicPr>
        <p:blipFill>
          <a:blip r:embed="rId10"/>
          <a:stretch>
            <a:fillRect/>
          </a:stretch>
        </p:blipFill>
        <p:spPr>
          <a:xfrm>
            <a:off x="1064437" y="1198487"/>
            <a:ext cx="13313872" cy="8614859"/>
          </a:xfrm>
          <a:prstGeom prst="rect">
            <a:avLst/>
          </a:prstGeom>
        </p:spPr>
      </p:pic>
      <p:sp>
        <p:nvSpPr>
          <p:cNvPr id="3" name="Oval 2">
            <a:extLst>
              <a:ext uri="{FF2B5EF4-FFF2-40B4-BE49-F238E27FC236}">
                <a16:creationId xmlns:a16="http://schemas.microsoft.com/office/drawing/2014/main" id="{2D1E4B64-92DF-60CA-4C54-7A2317F29D3F}"/>
              </a:ext>
            </a:extLst>
          </p:cNvPr>
          <p:cNvSpPr/>
          <p:nvPr/>
        </p:nvSpPr>
        <p:spPr>
          <a:xfrm>
            <a:off x="4757619" y="4607932"/>
            <a:ext cx="426564" cy="426564"/>
          </a:xfrm>
          <a:prstGeom prst="ellipse">
            <a:avLst/>
          </a:prstGeom>
          <a:noFill/>
          <a:ln w="762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094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699EC-3C46-E436-522D-EB8BA495FB44}"/>
              </a:ext>
            </a:extLst>
          </p:cNvPr>
          <p:cNvSpPr>
            <a:spLocks noGrp="1"/>
          </p:cNvSpPr>
          <p:nvPr>
            <p:ph type="title"/>
          </p:nvPr>
        </p:nvSpPr>
        <p:spPr/>
        <p:txBody>
          <a:bodyPr/>
          <a:lstStyle/>
          <a:p>
            <a:r>
              <a:rPr lang="en-US" dirty="0"/>
              <a:t>Prado Dam</a:t>
            </a:r>
          </a:p>
        </p:txBody>
      </p:sp>
      <p:sp>
        <p:nvSpPr>
          <p:cNvPr id="3" name="Content Placeholder 2">
            <a:extLst>
              <a:ext uri="{FF2B5EF4-FFF2-40B4-BE49-F238E27FC236}">
                <a16:creationId xmlns:a16="http://schemas.microsoft.com/office/drawing/2014/main" id="{A168B489-66A9-BD02-F2FD-CEF5F94E9D41}"/>
              </a:ext>
            </a:extLst>
          </p:cNvPr>
          <p:cNvSpPr>
            <a:spLocks noGrp="1"/>
          </p:cNvSpPr>
          <p:nvPr>
            <p:ph idx="1"/>
          </p:nvPr>
        </p:nvSpPr>
        <p:spPr>
          <a:xfrm>
            <a:off x="462013" y="1352391"/>
            <a:ext cx="8172321" cy="5228816"/>
          </a:xfrm>
        </p:spPr>
        <p:txBody>
          <a:bodyPr>
            <a:normAutofit lnSpcReduction="10000"/>
          </a:bodyPr>
          <a:lstStyle/>
          <a:p>
            <a:r>
              <a:rPr lang="en-US" dirty="0"/>
              <a:t>Santa Ana River near Los Angeles, California</a:t>
            </a:r>
          </a:p>
          <a:p>
            <a:r>
              <a:rPr lang="en-US" dirty="0"/>
              <a:t>Operational considerations:</a:t>
            </a:r>
          </a:p>
          <a:p>
            <a:pPr lvl="1"/>
            <a:r>
              <a:rPr lang="en-US" dirty="0"/>
              <a:t>Upstream flooding at 514’ reservoir elevation</a:t>
            </a:r>
          </a:p>
          <a:p>
            <a:pPr lvl="1"/>
            <a:r>
              <a:rPr lang="en-US" dirty="0"/>
              <a:t>Downstream impacts at releases &gt; 5,000 </a:t>
            </a:r>
            <a:r>
              <a:rPr lang="en-US" dirty="0" err="1"/>
              <a:t>cfs</a:t>
            </a:r>
            <a:endParaRPr lang="en-US" dirty="0"/>
          </a:p>
          <a:p>
            <a:r>
              <a:rPr lang="en-US" dirty="0"/>
              <a:t>Primary operating objective is flood control</a:t>
            </a:r>
          </a:p>
          <a:p>
            <a:pPr lvl="1"/>
            <a:r>
              <a:rPr lang="en-US" dirty="0"/>
              <a:t>Water storage for groundwater recharge</a:t>
            </a:r>
          </a:p>
          <a:p>
            <a:r>
              <a:rPr lang="en-US" dirty="0"/>
              <a:t>1998 flood event (2/9/1998 – 3/3/1998)</a:t>
            </a:r>
          </a:p>
          <a:p>
            <a:r>
              <a:rPr lang="en-US" dirty="0"/>
              <a:t>Compare releases for:</a:t>
            </a:r>
          </a:p>
          <a:p>
            <a:pPr lvl="1"/>
            <a:r>
              <a:rPr lang="en-US" dirty="0"/>
              <a:t>Existing operations (baseline)</a:t>
            </a:r>
          </a:p>
          <a:p>
            <a:pPr lvl="1"/>
            <a:r>
              <a:rPr lang="en-US" dirty="0"/>
              <a:t>MPC with perfect forecast</a:t>
            </a:r>
          </a:p>
          <a:p>
            <a:pPr lvl="1"/>
            <a:r>
              <a:rPr lang="en-US" dirty="0"/>
              <a:t>MPC with deterministic forecast (ensemble mean)</a:t>
            </a:r>
          </a:p>
          <a:p>
            <a:pPr lvl="1"/>
            <a:r>
              <a:rPr lang="en-US" dirty="0"/>
              <a:t>TB-MPC with ensemble forecast (HEFS)</a:t>
            </a:r>
          </a:p>
        </p:txBody>
      </p:sp>
      <p:sp>
        <p:nvSpPr>
          <p:cNvPr id="4" name="Slide Number Placeholder 3">
            <a:extLst>
              <a:ext uri="{FF2B5EF4-FFF2-40B4-BE49-F238E27FC236}">
                <a16:creationId xmlns:a16="http://schemas.microsoft.com/office/drawing/2014/main" id="{DC7B5917-6094-3937-D2A0-EF673E5485AF}"/>
              </a:ext>
            </a:extLst>
          </p:cNvPr>
          <p:cNvSpPr>
            <a:spLocks noGrp="1"/>
          </p:cNvSpPr>
          <p:nvPr>
            <p:ph type="sldNum" sz="quarter" idx="4"/>
          </p:nvPr>
        </p:nvSpPr>
        <p:spPr>
          <a:prstGeom prst="rect">
            <a:avLst/>
          </a:prstGeom>
        </p:spPr>
        <p:txBody>
          <a:bodyPr/>
          <a:lstStyle/>
          <a:p>
            <a:fld id="{7B0CD808-6240-BA45-BC03-A25D999FD0E0}" type="slidenum">
              <a:rPr lang="en-US" smtClean="0"/>
              <a:pPr/>
              <a:t>6</a:t>
            </a:fld>
            <a:endParaRPr lang="en-US" dirty="0"/>
          </a:p>
        </p:txBody>
      </p:sp>
      <p:pic>
        <p:nvPicPr>
          <p:cNvPr id="6" name="Picture 5" descr="A map of a river&#10;&#10;Description automatically generated">
            <a:extLst>
              <a:ext uri="{FF2B5EF4-FFF2-40B4-BE49-F238E27FC236}">
                <a16:creationId xmlns:a16="http://schemas.microsoft.com/office/drawing/2014/main" id="{C8299F3E-108C-A7A8-8260-5FCFD6790B44}"/>
              </a:ext>
            </a:extLst>
          </p:cNvPr>
          <p:cNvPicPr>
            <a:picLocks noChangeAspect="1"/>
          </p:cNvPicPr>
          <p:nvPr/>
        </p:nvPicPr>
        <p:blipFill>
          <a:blip r:embed="rId3"/>
          <a:srcRect l="6212" r="254" b="7727"/>
          <a:stretch/>
        </p:blipFill>
        <p:spPr>
          <a:xfrm>
            <a:off x="7550568" y="1378804"/>
            <a:ext cx="4412438" cy="2685628"/>
          </a:xfrm>
          <a:prstGeom prst="rect">
            <a:avLst/>
          </a:prstGeom>
        </p:spPr>
      </p:pic>
      <p:pic>
        <p:nvPicPr>
          <p:cNvPr id="8" name="Picture 7" descr="A diagram of a water conservation system&#10;&#10;Description automatically generated">
            <a:extLst>
              <a:ext uri="{FF2B5EF4-FFF2-40B4-BE49-F238E27FC236}">
                <a16:creationId xmlns:a16="http://schemas.microsoft.com/office/drawing/2014/main" id="{EB61A54B-0CEA-0DE0-4A02-711F62F4B03B}"/>
              </a:ext>
            </a:extLst>
          </p:cNvPr>
          <p:cNvPicPr>
            <a:picLocks noChangeAspect="1"/>
          </p:cNvPicPr>
          <p:nvPr/>
        </p:nvPicPr>
        <p:blipFill>
          <a:blip r:embed="rId4"/>
          <a:srcRect b="8097"/>
          <a:stretch/>
        </p:blipFill>
        <p:spPr>
          <a:xfrm>
            <a:off x="7550568" y="4152672"/>
            <a:ext cx="4412438" cy="1851680"/>
          </a:xfrm>
          <a:prstGeom prst="rect">
            <a:avLst/>
          </a:prstGeom>
        </p:spPr>
      </p:pic>
    </p:spTree>
    <p:extLst>
      <p:ext uri="{BB962C8B-B14F-4D97-AF65-F5344CB8AC3E}">
        <p14:creationId xmlns:p14="http://schemas.microsoft.com/office/powerpoint/2010/main" val="3241032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3" presetClass="emph" presetSubtype="2" fill="hold" nodeType="withEffect">
                                  <p:stCondLst>
                                    <p:cond delay="0"/>
                                  </p:stCondLst>
                                  <p:childTnLst>
                                    <p:animClr clrSpc="rgb" dir="cw">
                                      <p:cBhvr override="childStyle">
                                        <p:cTn id="12" dur="10" fill="hold"/>
                                        <p:tgtEl>
                                          <p:spTgt spid="3">
                                            <p:txEl>
                                              <p:pRg st="0" end="0"/>
                                            </p:txEl>
                                          </p:spTgt>
                                        </p:tgtEl>
                                        <p:attrNameLst>
                                          <p:attrName>style.color</p:attrName>
                                        </p:attrNameLst>
                                      </p:cBhvr>
                                      <p:to>
                                        <a:schemeClr val="bg2"/>
                                      </p:to>
                                    </p:animClr>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3" presetClass="emph" presetSubtype="2" fill="hold" nodeType="withEffect">
                                  <p:stCondLst>
                                    <p:cond delay="0"/>
                                  </p:stCondLst>
                                  <p:childTnLst>
                                    <p:animClr clrSpc="rgb" dir="cw">
                                      <p:cBhvr override="childStyle">
                                        <p:cTn id="20" dur="10" fill="hold"/>
                                        <p:tgtEl>
                                          <p:spTgt spid="3">
                                            <p:txEl>
                                              <p:pRg st="1" end="1"/>
                                            </p:txEl>
                                          </p:spTgt>
                                        </p:tgtEl>
                                        <p:attrNameLst>
                                          <p:attrName>style.color</p:attrName>
                                        </p:attrNameLst>
                                      </p:cBhvr>
                                      <p:to>
                                        <a:schemeClr val="bg2"/>
                                      </p:to>
                                    </p:animClr>
                                  </p:childTnLst>
                                </p:cTn>
                              </p:par>
                              <p:par>
                                <p:cTn id="21" presetID="3" presetClass="emph" presetSubtype="2" fill="hold" nodeType="withEffect">
                                  <p:stCondLst>
                                    <p:cond delay="0"/>
                                  </p:stCondLst>
                                  <p:childTnLst>
                                    <p:animClr clrSpc="rgb" dir="cw">
                                      <p:cBhvr override="childStyle">
                                        <p:cTn id="22" dur="10" fill="hold"/>
                                        <p:tgtEl>
                                          <p:spTgt spid="3">
                                            <p:txEl>
                                              <p:pRg st="2" end="2"/>
                                            </p:txEl>
                                          </p:spTgt>
                                        </p:tgtEl>
                                        <p:attrNameLst>
                                          <p:attrName>style.color</p:attrName>
                                        </p:attrNameLst>
                                      </p:cBhvr>
                                      <p:to>
                                        <a:schemeClr val="bg2"/>
                                      </p:to>
                                    </p:animClr>
                                  </p:childTnLst>
                                </p:cTn>
                              </p:par>
                              <p:par>
                                <p:cTn id="23" presetID="3" presetClass="emph" presetSubtype="2" fill="hold" nodeType="withEffect">
                                  <p:stCondLst>
                                    <p:cond delay="0"/>
                                  </p:stCondLst>
                                  <p:childTnLst>
                                    <p:animClr clrSpc="rgb" dir="cw">
                                      <p:cBhvr override="childStyle">
                                        <p:cTn id="24" dur="10" fill="hold"/>
                                        <p:tgtEl>
                                          <p:spTgt spid="3">
                                            <p:txEl>
                                              <p:pRg st="3" end="3"/>
                                            </p:txEl>
                                          </p:spTgt>
                                        </p:tgtEl>
                                        <p:attrNameLst>
                                          <p:attrName>style.color</p:attrName>
                                        </p:attrNameLst>
                                      </p:cBhvr>
                                      <p:to>
                                        <a:schemeClr val="bg2"/>
                                      </p:to>
                                    </p:animClr>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3" presetClass="emph" presetSubtype="2" fill="hold" nodeType="withEffect">
                                  <p:stCondLst>
                                    <p:cond delay="0"/>
                                  </p:stCondLst>
                                  <p:childTnLst>
                                    <p:animClr clrSpc="rgb" dir="cw">
                                      <p:cBhvr override="childStyle">
                                        <p:cTn id="30" dur="10" fill="hold"/>
                                        <p:tgtEl>
                                          <p:spTgt spid="3">
                                            <p:txEl>
                                              <p:pRg st="4" end="4"/>
                                            </p:txEl>
                                          </p:spTgt>
                                        </p:tgtEl>
                                        <p:attrNameLst>
                                          <p:attrName>style.color</p:attrName>
                                        </p:attrNameLst>
                                      </p:cBhvr>
                                      <p:to>
                                        <a:schemeClr val="bg2"/>
                                      </p:to>
                                    </p:animClr>
                                  </p:childTnLst>
                                </p:cTn>
                              </p:par>
                              <p:par>
                                <p:cTn id="31" presetID="3" presetClass="emph" presetSubtype="2" fill="hold" nodeType="withEffect">
                                  <p:stCondLst>
                                    <p:cond delay="0"/>
                                  </p:stCondLst>
                                  <p:childTnLst>
                                    <p:animClr clrSpc="rgb" dir="cw">
                                      <p:cBhvr override="childStyle">
                                        <p:cTn id="32" dur="10" fill="hold"/>
                                        <p:tgtEl>
                                          <p:spTgt spid="3">
                                            <p:txEl>
                                              <p:pRg st="5" end="5"/>
                                            </p:txEl>
                                          </p:spTgt>
                                        </p:tgtEl>
                                        <p:attrNameLst>
                                          <p:attrName>style.color</p:attrName>
                                        </p:attrNameLst>
                                      </p:cBhvr>
                                      <p:to>
                                        <a:schemeClr val="bg2"/>
                                      </p:to>
                                    </p:animClr>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childTnLst>
                                </p:cTn>
                              </p:par>
                              <p:par>
                                <p:cTn id="45" presetID="3" presetClass="emph" presetSubtype="2" fill="hold" nodeType="withEffect">
                                  <p:stCondLst>
                                    <p:cond delay="0"/>
                                  </p:stCondLst>
                                  <p:childTnLst>
                                    <p:animClr clrSpc="rgb" dir="cw">
                                      <p:cBhvr override="childStyle">
                                        <p:cTn id="46" dur="10" fill="hold"/>
                                        <p:tgtEl>
                                          <p:spTgt spid="3">
                                            <p:txEl>
                                              <p:pRg st="6" end="6"/>
                                            </p:txEl>
                                          </p:spTgt>
                                        </p:tgtEl>
                                        <p:attrNameLst>
                                          <p:attrName>style.color</p:attrName>
                                        </p:attrNameLst>
                                      </p:cBhvr>
                                      <p:to>
                                        <a:schemeClr val="bg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E9A35-C244-710F-03AA-C6F8FE25CD50}"/>
              </a:ext>
            </a:extLst>
          </p:cNvPr>
          <p:cNvSpPr>
            <a:spLocks noGrp="1"/>
          </p:cNvSpPr>
          <p:nvPr>
            <p:ph type="title"/>
          </p:nvPr>
        </p:nvSpPr>
        <p:spPr/>
        <p:txBody>
          <a:bodyPr/>
          <a:lstStyle/>
          <a:p>
            <a:r>
              <a:rPr lang="en-US" dirty="0"/>
              <a:t>Results from the 1998 Flood Event</a:t>
            </a:r>
          </a:p>
        </p:txBody>
      </p:sp>
      <p:sp>
        <p:nvSpPr>
          <p:cNvPr id="4" name="Slide Number Placeholder 3">
            <a:extLst>
              <a:ext uri="{FF2B5EF4-FFF2-40B4-BE49-F238E27FC236}">
                <a16:creationId xmlns:a16="http://schemas.microsoft.com/office/drawing/2014/main" id="{3B276B5B-1620-7EF7-DEEE-6ED448DC8E12}"/>
              </a:ext>
            </a:extLst>
          </p:cNvPr>
          <p:cNvSpPr>
            <a:spLocks noGrp="1"/>
          </p:cNvSpPr>
          <p:nvPr>
            <p:ph type="sldNum" sz="quarter" idx="4"/>
          </p:nvPr>
        </p:nvSpPr>
        <p:spPr/>
        <p:txBody>
          <a:bodyPr/>
          <a:lstStyle/>
          <a:p>
            <a:fld id="{7B0CD808-6240-BA45-BC03-A25D999FD0E0}" type="slidenum">
              <a:rPr lang="en-US" smtClean="0"/>
              <a:pPr/>
              <a:t>7</a:t>
            </a:fld>
            <a:endParaRPr lang="en-US" dirty="0"/>
          </a:p>
        </p:txBody>
      </p:sp>
      <p:pic>
        <p:nvPicPr>
          <p:cNvPr id="11" name="storage_animation">
            <a:hlinkClick r:id="" action="ppaction://media"/>
            <a:extLst>
              <a:ext uri="{FF2B5EF4-FFF2-40B4-BE49-F238E27FC236}">
                <a16:creationId xmlns:a16="http://schemas.microsoft.com/office/drawing/2014/main" id="{1E2522BD-EBA1-A852-530B-2B291D8AE1C1}"/>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227536" y="3429152"/>
            <a:ext cx="5715000" cy="2857502"/>
          </a:xfrm>
          <a:prstGeom prst="rect">
            <a:avLst/>
          </a:prstGeom>
        </p:spPr>
      </p:pic>
      <p:pic>
        <p:nvPicPr>
          <p:cNvPr id="12" name="release_animation">
            <a:hlinkClick r:id="" action="ppaction://media"/>
            <a:extLst>
              <a:ext uri="{FF2B5EF4-FFF2-40B4-BE49-F238E27FC236}">
                <a16:creationId xmlns:a16="http://schemas.microsoft.com/office/drawing/2014/main" id="{40051444-AA75-BABB-AFE3-CCE7634A3055}"/>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224318" y="488446"/>
            <a:ext cx="5715000" cy="2857502"/>
          </a:xfrm>
          <a:prstGeom prst="rect">
            <a:avLst/>
          </a:prstGeom>
        </p:spPr>
      </p:pic>
      <p:pic>
        <p:nvPicPr>
          <p:cNvPr id="13" name="inflow_animation">
            <a:hlinkClick r:id="" action="ppaction://media"/>
            <a:extLst>
              <a:ext uri="{FF2B5EF4-FFF2-40B4-BE49-F238E27FC236}">
                <a16:creationId xmlns:a16="http://schemas.microsoft.com/office/drawing/2014/main" id="{510C4B7D-F5E0-AF0E-E916-2BA88C42B69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249467" y="1917197"/>
            <a:ext cx="5715000" cy="2857502"/>
          </a:xfrm>
          <a:prstGeom prst="rect">
            <a:avLst/>
          </a:prstGeom>
        </p:spPr>
      </p:pic>
      <p:sp>
        <p:nvSpPr>
          <p:cNvPr id="14" name="TextBox 13">
            <a:extLst>
              <a:ext uri="{FF2B5EF4-FFF2-40B4-BE49-F238E27FC236}">
                <a16:creationId xmlns:a16="http://schemas.microsoft.com/office/drawing/2014/main" id="{DD165214-ACFA-80F5-ED58-DF2C00C38FDD}"/>
              </a:ext>
            </a:extLst>
          </p:cNvPr>
          <p:cNvSpPr txBox="1"/>
          <p:nvPr/>
        </p:nvSpPr>
        <p:spPr>
          <a:xfrm>
            <a:off x="718486" y="3476789"/>
            <a:ext cx="5715000" cy="338554"/>
          </a:xfrm>
          <a:prstGeom prst="rect">
            <a:avLst/>
          </a:prstGeom>
          <a:noFill/>
        </p:spPr>
        <p:txBody>
          <a:bodyPr wrap="square" rtlCol="0">
            <a:spAutoFit/>
          </a:bodyPr>
          <a:lstStyle/>
          <a:p>
            <a:r>
              <a:rPr lang="en-US" sz="1600" dirty="0">
                <a:latin typeface="Source Sans 3" panose="020B0303030403020204" pitchFamily="34" charset="0"/>
              </a:rPr>
              <a:t>95</a:t>
            </a:r>
            <a:r>
              <a:rPr lang="en-US" sz="1600" baseline="30000" dirty="0">
                <a:latin typeface="Source Sans 3" panose="020B0303030403020204" pitchFamily="34" charset="0"/>
              </a:rPr>
              <a:t>th</a:t>
            </a:r>
            <a:r>
              <a:rPr lang="en-US" sz="1600" dirty="0">
                <a:latin typeface="Source Sans 3" panose="020B0303030403020204" pitchFamily="34" charset="0"/>
              </a:rPr>
              <a:t> percentile</a:t>
            </a:r>
          </a:p>
        </p:txBody>
      </p:sp>
      <p:pic>
        <p:nvPicPr>
          <p:cNvPr id="16" name="Picture 15" descr="A graph of a storage chart&#10;&#10;AI-generated content may be incorrect.">
            <a:extLst>
              <a:ext uri="{FF2B5EF4-FFF2-40B4-BE49-F238E27FC236}">
                <a16:creationId xmlns:a16="http://schemas.microsoft.com/office/drawing/2014/main" id="{CB185172-5DE6-EE24-0019-4F0649CE50BF}"/>
              </a:ext>
            </a:extLst>
          </p:cNvPr>
          <p:cNvPicPr>
            <a:picLocks noChangeAspect="1"/>
          </p:cNvPicPr>
          <p:nvPr/>
        </p:nvPicPr>
        <p:blipFill>
          <a:blip r:embed="rId12"/>
          <a:stretch>
            <a:fillRect/>
          </a:stretch>
        </p:blipFill>
        <p:spPr>
          <a:xfrm>
            <a:off x="6227533" y="3429000"/>
            <a:ext cx="5715000" cy="2857500"/>
          </a:xfrm>
          <a:prstGeom prst="rect">
            <a:avLst/>
          </a:prstGeom>
        </p:spPr>
      </p:pic>
      <p:pic>
        <p:nvPicPr>
          <p:cNvPr id="18" name="Picture 17">
            <a:extLst>
              <a:ext uri="{FF2B5EF4-FFF2-40B4-BE49-F238E27FC236}">
                <a16:creationId xmlns:a16="http://schemas.microsoft.com/office/drawing/2014/main" id="{73C5EE91-29D5-EEF1-E113-E94B61CD007F}"/>
              </a:ext>
            </a:extLst>
          </p:cNvPr>
          <p:cNvPicPr>
            <a:picLocks noChangeAspect="1"/>
          </p:cNvPicPr>
          <p:nvPr/>
        </p:nvPicPr>
        <p:blipFill>
          <a:blip r:embed="rId13"/>
          <a:srcRect/>
          <a:stretch/>
        </p:blipFill>
        <p:spPr>
          <a:xfrm>
            <a:off x="6227533" y="3429077"/>
            <a:ext cx="5715000" cy="2857500"/>
          </a:xfrm>
          <a:prstGeom prst="rect">
            <a:avLst/>
          </a:prstGeom>
        </p:spPr>
      </p:pic>
      <p:pic>
        <p:nvPicPr>
          <p:cNvPr id="20" name="Picture 19" descr="A graph with colorful lines and numbers&#10;&#10;AI-generated content may be incorrect.">
            <a:extLst>
              <a:ext uri="{FF2B5EF4-FFF2-40B4-BE49-F238E27FC236}">
                <a16:creationId xmlns:a16="http://schemas.microsoft.com/office/drawing/2014/main" id="{88082687-7EB3-5DF8-613A-ED8281729DAC}"/>
              </a:ext>
            </a:extLst>
          </p:cNvPr>
          <p:cNvPicPr>
            <a:picLocks noChangeAspect="1"/>
          </p:cNvPicPr>
          <p:nvPr/>
        </p:nvPicPr>
        <p:blipFill>
          <a:blip r:embed="rId14"/>
          <a:stretch>
            <a:fillRect/>
          </a:stretch>
        </p:blipFill>
        <p:spPr>
          <a:xfrm>
            <a:off x="6221100" y="488447"/>
            <a:ext cx="5715000" cy="2857500"/>
          </a:xfrm>
          <a:prstGeom prst="rect">
            <a:avLst/>
          </a:prstGeom>
        </p:spPr>
      </p:pic>
      <p:pic>
        <p:nvPicPr>
          <p:cNvPr id="22" name="Picture 21">
            <a:extLst>
              <a:ext uri="{FF2B5EF4-FFF2-40B4-BE49-F238E27FC236}">
                <a16:creationId xmlns:a16="http://schemas.microsoft.com/office/drawing/2014/main" id="{699F7345-6867-4426-56F0-52D00A41EFD5}"/>
              </a:ext>
            </a:extLst>
          </p:cNvPr>
          <p:cNvPicPr>
            <a:picLocks noChangeAspect="1"/>
          </p:cNvPicPr>
          <p:nvPr/>
        </p:nvPicPr>
        <p:blipFill>
          <a:blip r:embed="rId15"/>
          <a:srcRect/>
          <a:stretch/>
        </p:blipFill>
        <p:spPr>
          <a:xfrm>
            <a:off x="6227533" y="488447"/>
            <a:ext cx="5715000" cy="2857500"/>
          </a:xfrm>
          <a:prstGeom prst="rect">
            <a:avLst/>
          </a:prstGeom>
        </p:spPr>
      </p:pic>
      <p:pic>
        <p:nvPicPr>
          <p:cNvPr id="24" name="Picture 23" descr="A graph with colorful lines and dots&#10;&#10;AI-generated content may be incorrect.">
            <a:extLst>
              <a:ext uri="{FF2B5EF4-FFF2-40B4-BE49-F238E27FC236}">
                <a16:creationId xmlns:a16="http://schemas.microsoft.com/office/drawing/2014/main" id="{79EA6BCA-1C64-788E-4C69-8B18CA5839A9}"/>
              </a:ext>
            </a:extLst>
          </p:cNvPr>
          <p:cNvPicPr>
            <a:picLocks noChangeAspect="1"/>
          </p:cNvPicPr>
          <p:nvPr/>
        </p:nvPicPr>
        <p:blipFill>
          <a:blip r:embed="rId16"/>
          <a:stretch>
            <a:fillRect/>
          </a:stretch>
        </p:blipFill>
        <p:spPr>
          <a:xfrm>
            <a:off x="246249" y="1917197"/>
            <a:ext cx="5715000" cy="2857500"/>
          </a:xfrm>
          <a:prstGeom prst="rect">
            <a:avLst/>
          </a:prstGeom>
        </p:spPr>
      </p:pic>
      <p:pic>
        <p:nvPicPr>
          <p:cNvPr id="26" name="Picture 25">
            <a:extLst>
              <a:ext uri="{FF2B5EF4-FFF2-40B4-BE49-F238E27FC236}">
                <a16:creationId xmlns:a16="http://schemas.microsoft.com/office/drawing/2014/main" id="{25455122-3606-F363-853B-DE7D875A44D7}"/>
              </a:ext>
            </a:extLst>
          </p:cNvPr>
          <p:cNvPicPr>
            <a:picLocks noChangeAspect="1"/>
          </p:cNvPicPr>
          <p:nvPr/>
        </p:nvPicPr>
        <p:blipFill>
          <a:blip r:embed="rId17"/>
          <a:srcRect/>
          <a:stretch/>
        </p:blipFill>
        <p:spPr>
          <a:xfrm>
            <a:off x="247858" y="1917197"/>
            <a:ext cx="5715000" cy="2857500"/>
          </a:xfrm>
          <a:prstGeom prst="rect">
            <a:avLst/>
          </a:prstGeom>
        </p:spPr>
      </p:pic>
    </p:spTree>
    <p:extLst>
      <p:ext uri="{BB962C8B-B14F-4D97-AF65-F5344CB8AC3E}">
        <p14:creationId xmlns:p14="http://schemas.microsoft.com/office/powerpoint/2010/main" val="541768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9"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999" fill="hold"/>
                                        <p:tgtEl>
                                          <p:spTgt spid="11"/>
                                        </p:tgtEl>
                                      </p:cBhvr>
                                    </p:cmd>
                                  </p:childTnLst>
                                </p:cTn>
                              </p:par>
                              <p:par>
                                <p:cTn id="11" presetID="1" presetClass="mediacall" presetSubtype="0" fill="hold" nodeType="withEffect">
                                  <p:stCondLst>
                                    <p:cond delay="0"/>
                                  </p:stCondLst>
                                  <p:childTnLst>
                                    <p:cmd type="call" cmd="playFrom(0.0)">
                                      <p:cBhvr>
                                        <p:cTn id="12" dur="2999" fill="hold"/>
                                        <p:tgtEl>
                                          <p:spTgt spid="12"/>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cTn>
                <p:tgtEl>
                  <p:spTgt spid="11"/>
                </p:tgtEl>
              </p:cMediaNode>
            </p:video>
            <p:video>
              <p:cMediaNode vol="80000">
                <p:cTn id="34" fill="hold" display="0">
                  <p:stCondLst>
                    <p:cond delay="indefinite"/>
                  </p:stCondLst>
                </p:cTn>
                <p:tgtEl>
                  <p:spTgt spid="12"/>
                </p:tgtEl>
              </p:cMediaNode>
            </p:video>
            <p:video>
              <p:cMediaNode vol="80000">
                <p:cTn id="35" fill="hold" display="0">
                  <p:stCondLst>
                    <p:cond delay="indefinite"/>
                  </p:stCondLst>
                </p:cTn>
                <p:tgtEl>
                  <p:spTgt spid="1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3DD53-4FD8-2E75-819E-09670B8CD1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99951D-ED78-4CD8-AE10-BB871C81BFB9}"/>
              </a:ext>
            </a:extLst>
          </p:cNvPr>
          <p:cNvSpPr>
            <a:spLocks noGrp="1"/>
          </p:cNvSpPr>
          <p:nvPr>
            <p:ph type="title"/>
          </p:nvPr>
        </p:nvSpPr>
        <p:spPr/>
        <p:txBody>
          <a:bodyPr/>
          <a:lstStyle/>
          <a:p>
            <a:r>
              <a:rPr lang="en-US" dirty="0"/>
              <a:t>Results from the 1998 Flood Event</a:t>
            </a:r>
          </a:p>
        </p:txBody>
      </p:sp>
      <p:sp>
        <p:nvSpPr>
          <p:cNvPr id="4" name="Slide Number Placeholder 3">
            <a:extLst>
              <a:ext uri="{FF2B5EF4-FFF2-40B4-BE49-F238E27FC236}">
                <a16:creationId xmlns:a16="http://schemas.microsoft.com/office/drawing/2014/main" id="{1E931412-E5FB-D508-072B-78FAC5AC0033}"/>
              </a:ext>
            </a:extLst>
          </p:cNvPr>
          <p:cNvSpPr>
            <a:spLocks noGrp="1"/>
          </p:cNvSpPr>
          <p:nvPr>
            <p:ph type="sldNum" sz="quarter" idx="4"/>
          </p:nvPr>
        </p:nvSpPr>
        <p:spPr/>
        <p:txBody>
          <a:bodyPr/>
          <a:lstStyle/>
          <a:p>
            <a:fld id="{7B0CD808-6240-BA45-BC03-A25D999FD0E0}" type="slidenum">
              <a:rPr lang="en-US" smtClean="0"/>
              <a:pPr/>
              <a:t>8</a:t>
            </a:fld>
            <a:endParaRPr lang="en-US" dirty="0"/>
          </a:p>
        </p:txBody>
      </p:sp>
      <p:pic>
        <p:nvPicPr>
          <p:cNvPr id="5" name="Picture 4">
            <a:extLst>
              <a:ext uri="{FF2B5EF4-FFF2-40B4-BE49-F238E27FC236}">
                <a16:creationId xmlns:a16="http://schemas.microsoft.com/office/drawing/2014/main" id="{B22279FC-44A0-3F3A-74BC-30EFABCB2A4A}"/>
              </a:ext>
            </a:extLst>
          </p:cNvPr>
          <p:cNvPicPr>
            <a:picLocks noChangeAspect="1"/>
          </p:cNvPicPr>
          <p:nvPr/>
        </p:nvPicPr>
        <p:blipFill>
          <a:blip r:embed="rId3"/>
          <a:srcRect/>
          <a:stretch/>
        </p:blipFill>
        <p:spPr>
          <a:xfrm>
            <a:off x="246603" y="1211364"/>
            <a:ext cx="5436776" cy="2330047"/>
          </a:xfrm>
          <a:prstGeom prst="rect">
            <a:avLst/>
          </a:prstGeom>
        </p:spPr>
      </p:pic>
      <p:pic>
        <p:nvPicPr>
          <p:cNvPr id="7" name="Picture 6">
            <a:extLst>
              <a:ext uri="{FF2B5EF4-FFF2-40B4-BE49-F238E27FC236}">
                <a16:creationId xmlns:a16="http://schemas.microsoft.com/office/drawing/2014/main" id="{EB3B9D99-AFA3-A691-41B1-5BBD99749E12}"/>
              </a:ext>
            </a:extLst>
          </p:cNvPr>
          <p:cNvPicPr>
            <a:picLocks noChangeAspect="1"/>
          </p:cNvPicPr>
          <p:nvPr/>
        </p:nvPicPr>
        <p:blipFill>
          <a:blip r:embed="rId4"/>
          <a:srcRect/>
          <a:stretch/>
        </p:blipFill>
        <p:spPr>
          <a:xfrm>
            <a:off x="246604" y="3586381"/>
            <a:ext cx="5436775" cy="3106729"/>
          </a:xfrm>
          <a:prstGeom prst="rect">
            <a:avLst/>
          </a:prstGeom>
        </p:spPr>
      </p:pic>
      <p:pic>
        <p:nvPicPr>
          <p:cNvPr id="9" name="Picture 8">
            <a:extLst>
              <a:ext uri="{FF2B5EF4-FFF2-40B4-BE49-F238E27FC236}">
                <a16:creationId xmlns:a16="http://schemas.microsoft.com/office/drawing/2014/main" id="{1487E4BF-98FF-C3A5-AC85-4DACF9D4633C}"/>
              </a:ext>
            </a:extLst>
          </p:cNvPr>
          <p:cNvPicPr>
            <a:picLocks noChangeAspect="1"/>
          </p:cNvPicPr>
          <p:nvPr/>
        </p:nvPicPr>
        <p:blipFill>
          <a:blip r:embed="rId5"/>
          <a:srcRect/>
          <a:stretch/>
        </p:blipFill>
        <p:spPr>
          <a:xfrm>
            <a:off x="5865470" y="1615849"/>
            <a:ext cx="6159704" cy="4399789"/>
          </a:xfrm>
          <a:prstGeom prst="rect">
            <a:avLst/>
          </a:prstGeom>
        </p:spPr>
      </p:pic>
      <p:sp>
        <p:nvSpPr>
          <p:cNvPr id="11" name="TextBox 10">
            <a:extLst>
              <a:ext uri="{FF2B5EF4-FFF2-40B4-BE49-F238E27FC236}">
                <a16:creationId xmlns:a16="http://schemas.microsoft.com/office/drawing/2014/main" id="{FBD418FB-B190-FC45-0E99-F38C179601C6}"/>
              </a:ext>
            </a:extLst>
          </p:cNvPr>
          <p:cNvSpPr txBox="1"/>
          <p:nvPr/>
        </p:nvSpPr>
        <p:spPr>
          <a:xfrm>
            <a:off x="6925389" y="3064070"/>
            <a:ext cx="1813390" cy="338554"/>
          </a:xfrm>
          <a:prstGeom prst="rect">
            <a:avLst/>
          </a:prstGeom>
          <a:noFill/>
        </p:spPr>
        <p:txBody>
          <a:bodyPr wrap="square" rtlCol="0">
            <a:spAutoFit/>
          </a:bodyPr>
          <a:lstStyle/>
          <a:p>
            <a:r>
              <a:rPr lang="en-US" sz="1600" dirty="0">
                <a:latin typeface="Source Sans 3" panose="020B0303030403020204" pitchFamily="34" charset="0"/>
              </a:rPr>
              <a:t>Flooding</a:t>
            </a:r>
          </a:p>
        </p:txBody>
      </p:sp>
      <p:sp>
        <p:nvSpPr>
          <p:cNvPr id="12" name="Oval 11">
            <a:extLst>
              <a:ext uri="{FF2B5EF4-FFF2-40B4-BE49-F238E27FC236}">
                <a16:creationId xmlns:a16="http://schemas.microsoft.com/office/drawing/2014/main" id="{B03EC158-F22E-A173-7829-BEDDBC1B090E}"/>
              </a:ext>
            </a:extLst>
          </p:cNvPr>
          <p:cNvSpPr/>
          <p:nvPr/>
        </p:nvSpPr>
        <p:spPr>
          <a:xfrm>
            <a:off x="3185157" y="3928601"/>
            <a:ext cx="930640" cy="1952090"/>
          </a:xfrm>
          <a:prstGeom prst="ellipse">
            <a:avLst/>
          </a:prstGeom>
          <a:noFill/>
          <a:ln w="57150">
            <a:solidFill>
              <a:srgbClr val="006C9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7253C59-7157-BB4D-4D87-B0925991019C}"/>
              </a:ext>
            </a:extLst>
          </p:cNvPr>
          <p:cNvSpPr/>
          <p:nvPr/>
        </p:nvSpPr>
        <p:spPr>
          <a:xfrm>
            <a:off x="4210494" y="3928601"/>
            <a:ext cx="654760" cy="1952090"/>
          </a:xfrm>
          <a:prstGeom prst="ellipse">
            <a:avLst/>
          </a:prstGeom>
          <a:noFill/>
          <a:ln w="57150">
            <a:solidFill>
              <a:srgbClr val="006C9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A239A5A-EC1F-52D2-DAAA-4B327F08EA5E}"/>
              </a:ext>
            </a:extLst>
          </p:cNvPr>
          <p:cNvSpPr/>
          <p:nvPr/>
        </p:nvSpPr>
        <p:spPr>
          <a:xfrm>
            <a:off x="10064627" y="2056730"/>
            <a:ext cx="436278" cy="867828"/>
          </a:xfrm>
          <a:prstGeom prst="ellipse">
            <a:avLst/>
          </a:prstGeom>
          <a:noFill/>
          <a:ln w="57150">
            <a:solidFill>
              <a:srgbClr val="006C9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A21221-CC19-4D46-0658-71934B534170}"/>
              </a:ext>
            </a:extLst>
          </p:cNvPr>
          <p:cNvSpPr/>
          <p:nvPr/>
        </p:nvSpPr>
        <p:spPr>
          <a:xfrm>
            <a:off x="9647602" y="3158879"/>
            <a:ext cx="1088715" cy="427502"/>
          </a:xfrm>
          <a:prstGeom prst="ellipse">
            <a:avLst/>
          </a:prstGeom>
          <a:noFill/>
          <a:ln w="57150">
            <a:solidFill>
              <a:srgbClr val="006C9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1CD3B58-FE8A-F191-78FD-DAA08C29850A}"/>
              </a:ext>
            </a:extLst>
          </p:cNvPr>
          <p:cNvSpPr/>
          <p:nvPr/>
        </p:nvSpPr>
        <p:spPr>
          <a:xfrm>
            <a:off x="10500906" y="3042744"/>
            <a:ext cx="1135442" cy="1742089"/>
          </a:xfrm>
          <a:prstGeom prst="ellipse">
            <a:avLst/>
          </a:prstGeom>
          <a:noFill/>
          <a:ln w="57150">
            <a:solidFill>
              <a:srgbClr val="006C9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4807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1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2" grpId="1" animBg="1"/>
      <p:bldP spid="13" grpId="0" animBg="1"/>
      <p:bldP spid="13" grpId="1" animBg="1"/>
      <p:bldP spid="15" grpId="0" animBg="1"/>
      <p:bldP spid="15" grpId="1" animBg="1"/>
      <p:bldP spid="16" grpId="0" animBg="1"/>
      <p:bldP spid="16" grpId="1"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20166-0D04-0325-8861-2A85B6CFB7BB}"/>
              </a:ext>
            </a:extLst>
          </p:cNvPr>
          <p:cNvSpPr>
            <a:spLocks noGrp="1"/>
          </p:cNvSpPr>
          <p:nvPr>
            <p:ph type="title"/>
          </p:nvPr>
        </p:nvSpPr>
        <p:spPr/>
        <p:txBody>
          <a:bodyPr/>
          <a:lstStyle/>
          <a:p>
            <a:r>
              <a:rPr lang="en-US" dirty="0"/>
              <a:t>Conclusions and Future Work</a:t>
            </a:r>
          </a:p>
        </p:txBody>
      </p:sp>
      <p:sp>
        <p:nvSpPr>
          <p:cNvPr id="3" name="Content Placeholder 2">
            <a:extLst>
              <a:ext uri="{FF2B5EF4-FFF2-40B4-BE49-F238E27FC236}">
                <a16:creationId xmlns:a16="http://schemas.microsoft.com/office/drawing/2014/main" id="{B1C8F793-8E6E-6213-E73C-0764F2FCABD4}"/>
              </a:ext>
            </a:extLst>
          </p:cNvPr>
          <p:cNvSpPr>
            <a:spLocks noGrp="1"/>
          </p:cNvSpPr>
          <p:nvPr>
            <p:ph idx="1"/>
          </p:nvPr>
        </p:nvSpPr>
        <p:spPr>
          <a:xfrm>
            <a:off x="462011" y="1352392"/>
            <a:ext cx="6403127" cy="5127347"/>
          </a:xfrm>
        </p:spPr>
        <p:txBody>
          <a:bodyPr>
            <a:normAutofit/>
          </a:bodyPr>
          <a:lstStyle/>
          <a:p>
            <a:r>
              <a:rPr lang="en-US" dirty="0"/>
              <a:t>MPC increases leftover storage without increasing flooding</a:t>
            </a:r>
          </a:p>
          <a:p>
            <a:pPr lvl="1"/>
            <a:r>
              <a:rPr lang="en-US" dirty="0"/>
              <a:t>TB-MPC leverages uncertainty in ensemble forecast to reduce flooding</a:t>
            </a:r>
          </a:p>
          <a:p>
            <a:r>
              <a:rPr lang="en-US" dirty="0"/>
              <a:t>Benchmarks show MPC is viable to provide real-time information for water managers</a:t>
            </a:r>
          </a:p>
          <a:p>
            <a:r>
              <a:rPr lang="en-US" dirty="0"/>
              <a:t>Next Steps</a:t>
            </a:r>
          </a:p>
          <a:p>
            <a:pPr lvl="1"/>
            <a:r>
              <a:rPr lang="en-US" dirty="0"/>
              <a:t>Scenario reduction sensitivity analysis</a:t>
            </a:r>
          </a:p>
          <a:p>
            <a:pPr lvl="1"/>
            <a:r>
              <a:rPr lang="en-US" dirty="0"/>
              <a:t>Simulate synthetics for Seven Oaks PVA</a:t>
            </a:r>
          </a:p>
          <a:p>
            <a:pPr lvl="1"/>
            <a:r>
              <a:rPr lang="en-US" dirty="0"/>
              <a:t>Incorporate into virtual FIRO operations</a:t>
            </a:r>
          </a:p>
        </p:txBody>
      </p:sp>
      <p:sp>
        <p:nvSpPr>
          <p:cNvPr id="4" name="Slide Number Placeholder 3">
            <a:extLst>
              <a:ext uri="{FF2B5EF4-FFF2-40B4-BE49-F238E27FC236}">
                <a16:creationId xmlns:a16="http://schemas.microsoft.com/office/drawing/2014/main" id="{A9924F5B-C4CF-0B80-C0EB-FAE616213C3F}"/>
              </a:ext>
            </a:extLst>
          </p:cNvPr>
          <p:cNvSpPr>
            <a:spLocks noGrp="1"/>
          </p:cNvSpPr>
          <p:nvPr>
            <p:ph type="sldNum" sz="quarter" idx="4"/>
          </p:nvPr>
        </p:nvSpPr>
        <p:spPr>
          <a:prstGeom prst="rect">
            <a:avLst/>
          </a:prstGeom>
        </p:spPr>
        <p:txBody>
          <a:bodyPr/>
          <a:lstStyle/>
          <a:p>
            <a:fld id="{7B0CD808-6240-BA45-BC03-A25D999FD0E0}" type="slidenum">
              <a:rPr lang="en-US" smtClean="0"/>
              <a:pPr/>
              <a:t>9</a:t>
            </a:fld>
            <a:endParaRPr lang="en-US" dirty="0"/>
          </a:p>
        </p:txBody>
      </p:sp>
      <p:pic>
        <p:nvPicPr>
          <p:cNvPr id="6" name="Picture 5" descr="A screenshot of a computer&#10;&#10;Description automatically generated">
            <a:extLst>
              <a:ext uri="{FF2B5EF4-FFF2-40B4-BE49-F238E27FC236}">
                <a16:creationId xmlns:a16="http://schemas.microsoft.com/office/drawing/2014/main" id="{8E7A7773-85CF-8A9B-CAD0-1EB18DAF9E9C}"/>
              </a:ext>
            </a:extLst>
          </p:cNvPr>
          <p:cNvPicPr>
            <a:picLocks noChangeAspect="1"/>
          </p:cNvPicPr>
          <p:nvPr/>
        </p:nvPicPr>
        <p:blipFill>
          <a:blip r:embed="rId3"/>
          <a:srcRect l="4078" t="3764" r="4078" b="7910"/>
          <a:stretch>
            <a:fillRect/>
          </a:stretch>
        </p:blipFill>
        <p:spPr>
          <a:xfrm>
            <a:off x="6954066" y="1352392"/>
            <a:ext cx="4977946" cy="3438936"/>
          </a:xfrm>
          <a:prstGeom prst="rect">
            <a:avLst/>
          </a:prstGeom>
        </p:spPr>
      </p:pic>
      <p:pic>
        <p:nvPicPr>
          <p:cNvPr id="1026" name="Picture 2" descr="Details are in the caption following the image">
            <a:extLst>
              <a:ext uri="{FF2B5EF4-FFF2-40B4-BE49-F238E27FC236}">
                <a16:creationId xmlns:a16="http://schemas.microsoft.com/office/drawing/2014/main" id="{7B689B9E-31E8-B1A7-4151-6438701D4C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63099"/>
          <a:stretch/>
        </p:blipFill>
        <p:spPr bwMode="auto">
          <a:xfrm>
            <a:off x="6923349" y="4829412"/>
            <a:ext cx="5008663" cy="135239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14AF8A3-64FD-075C-944A-D0070A2A4BFF}"/>
              </a:ext>
            </a:extLst>
          </p:cNvPr>
          <p:cNvSpPr txBox="1"/>
          <p:nvPr/>
        </p:nvSpPr>
        <p:spPr>
          <a:xfrm>
            <a:off x="6954066" y="6202740"/>
            <a:ext cx="4977946" cy="276999"/>
          </a:xfrm>
          <a:prstGeom prst="rect">
            <a:avLst/>
          </a:prstGeom>
          <a:noFill/>
        </p:spPr>
        <p:txBody>
          <a:bodyPr wrap="square" rtlCol="0">
            <a:spAutoFit/>
          </a:bodyPr>
          <a:lstStyle/>
          <a:p>
            <a:pPr algn="ctr"/>
            <a:r>
              <a:rPr lang="en-US" sz="1200" i="1" dirty="0">
                <a:solidFill>
                  <a:schemeClr val="bg2"/>
                </a:solidFill>
                <a:latin typeface="Source Sans 3" panose="020B0303030403020204" pitchFamily="34" charset="0"/>
              </a:rPr>
              <a:t>Source: Brodeur et al. 2024 (10.1029/2023WR034898)</a:t>
            </a:r>
          </a:p>
        </p:txBody>
      </p:sp>
    </p:spTree>
    <p:extLst>
      <p:ext uri="{BB962C8B-B14F-4D97-AF65-F5344CB8AC3E}">
        <p14:creationId xmlns:p14="http://schemas.microsoft.com/office/powerpoint/2010/main" val="225353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UCSD">
      <a:dk1>
        <a:srgbClr val="212121"/>
      </a:dk1>
      <a:lt1>
        <a:srgbClr val="FCFCFC"/>
      </a:lt1>
      <a:dk2>
        <a:srgbClr val="747678"/>
      </a:dk2>
      <a:lt2>
        <a:srgbClr val="B6B1A8"/>
      </a:lt2>
      <a:accent1>
        <a:srgbClr val="00619B"/>
      </a:accent1>
      <a:accent2>
        <a:srgbClr val="182B49"/>
      </a:accent2>
      <a:accent3>
        <a:srgbClr val="FFCD00"/>
      </a:accent3>
      <a:accent4>
        <a:srgbClr val="00C6D7"/>
      </a:accent4>
      <a:accent5>
        <a:srgbClr val="6E963B"/>
      </a:accent5>
      <a:accent6>
        <a:srgbClr val="FC8900"/>
      </a:accent6>
      <a:hlink>
        <a:srgbClr val="00629B"/>
      </a:hlink>
      <a:folHlink>
        <a:srgbClr val="182B48"/>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978F9D-5825-4CF1-9E4C-AF48F5DEB7AF}">
  <ds:schemaRefs>
    <ds:schemaRef ds:uri="http://schemas.microsoft.com/office/2006/metadata/properties"/>
    <ds:schemaRef ds:uri="http://schemas.microsoft.com/office/infopath/2007/PartnerControls"/>
    <ds:schemaRef ds:uri="35ab31d3-b8fd-4f92-89f3-03c1fb50a733"/>
    <ds:schemaRef ds:uri="594dbb9d-4ee2-4cc0-bb5b-217b547981ad"/>
  </ds:schemaRefs>
</ds:datastoreItem>
</file>

<file path=customXml/itemProps2.xml><?xml version="1.0" encoding="utf-8"?>
<ds:datastoreItem xmlns:ds="http://schemas.openxmlformats.org/officeDocument/2006/customXml" ds:itemID="{5F85DEA5-C81B-463F-B140-D7015FC6763D}">
  <ds:schemaRefs>
    <ds:schemaRef ds:uri="http://schemas.microsoft.com/sharepoint/v3/contenttype/forms"/>
  </ds:schemaRefs>
</ds:datastoreItem>
</file>

<file path=customXml/itemProps3.xml><?xml version="1.0" encoding="utf-8"?>
<ds:datastoreItem xmlns:ds="http://schemas.openxmlformats.org/officeDocument/2006/customXml" ds:itemID="{9CDBBEE1-47C0-4631-AE24-FD9E09C691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5ab31d3-b8fd-4f92-89f3-03c1fb50a733"/>
    <ds:schemaRef ds:uri="594dbb9d-4ee2-4cc0-bb5b-217b547981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26362</TotalTime>
  <Words>2173</Words>
  <Application>Microsoft Office PowerPoint</Application>
  <PresentationFormat>Widescreen</PresentationFormat>
  <Paragraphs>184</Paragraphs>
  <Slides>20</Slides>
  <Notes>15</Notes>
  <HiddenSlides>0</HiddenSlides>
  <MMClips>6</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1_Office Theme</vt:lpstr>
      <vt:lpstr>Leveraging Ensemble Forecasts &amp; Model  Predictive Control to Support FIRO Projects</vt:lpstr>
      <vt:lpstr>Leveraging Ensemble Forecasts &amp; Model Predictive Control - Summary</vt:lpstr>
      <vt:lpstr>Forecast-Informed Reservoir Operations</vt:lpstr>
      <vt:lpstr>Model Predictive Control</vt:lpstr>
      <vt:lpstr>Tree-Based Model Predictive Control</vt:lpstr>
      <vt:lpstr>Prado Dam</vt:lpstr>
      <vt:lpstr>Results from the 1998 Flood Event</vt:lpstr>
      <vt:lpstr>Results from the 1998 Flood Event</vt:lpstr>
      <vt:lpstr>Conclusions and Future Work</vt:lpstr>
      <vt:lpstr>Questions?</vt:lpstr>
      <vt:lpstr>Supplemental Slides</vt:lpstr>
      <vt:lpstr>HEFS vs Reduced Scenarios</vt:lpstr>
      <vt:lpstr>Reduced Scenarios vs Scenario Tree</vt:lpstr>
      <vt:lpstr>Results from the 1998 Flood Event</vt:lpstr>
      <vt:lpstr>Scenario Reduction Algorithm</vt:lpstr>
      <vt:lpstr>Scenario Tree Generation</vt:lpstr>
      <vt:lpstr>Optimization Details</vt:lpstr>
      <vt:lpstr>Pareto Front Policy Selection</vt:lpstr>
      <vt:lpstr>HEFS vs Reduced Scenarios (2010)</vt:lpstr>
      <vt:lpstr>Reduced Scenarios vs Scenario Tree (2010)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Semmendinger-Raney, Kyla</dc:creator>
  <cp:lastModifiedBy>Semmendinger-Raney, Kyla</cp:lastModifiedBy>
  <cp:revision>280</cp:revision>
  <dcterms:created xsi:type="dcterms:W3CDTF">2024-11-22T19:07:23Z</dcterms:created>
  <dcterms:modified xsi:type="dcterms:W3CDTF">2025-08-06T17:07:08Z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MediaServiceImageTags">
    <vt:lpwstr/>
  </property>
</Properties>
</file>